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4"/>
    <p:sldMasterId id="2147483745" r:id="rId5"/>
  </p:sldMasterIdLst>
  <p:notesMasterIdLst>
    <p:notesMasterId r:id="rId30"/>
  </p:notesMasterIdLst>
  <p:handoutMasterIdLst>
    <p:handoutMasterId r:id="rId31"/>
  </p:handoutMasterIdLst>
  <p:sldIdLst>
    <p:sldId id="260" r:id="rId6"/>
    <p:sldId id="329" r:id="rId7"/>
    <p:sldId id="341" r:id="rId8"/>
    <p:sldId id="277" r:id="rId9"/>
    <p:sldId id="332" r:id="rId10"/>
    <p:sldId id="333" r:id="rId11"/>
    <p:sldId id="373" r:id="rId12"/>
    <p:sldId id="281" r:id="rId13"/>
    <p:sldId id="338" r:id="rId14"/>
    <p:sldId id="436" r:id="rId15"/>
    <p:sldId id="282" r:id="rId16"/>
    <p:sldId id="369" r:id="rId17"/>
    <p:sldId id="352" r:id="rId18"/>
    <p:sldId id="340" r:id="rId19"/>
    <p:sldId id="350" r:id="rId20"/>
    <p:sldId id="343" r:id="rId21"/>
    <p:sldId id="284" r:id="rId22"/>
    <p:sldId id="314" r:id="rId23"/>
    <p:sldId id="345" r:id="rId24"/>
    <p:sldId id="402" r:id="rId25"/>
    <p:sldId id="403" r:id="rId26"/>
    <p:sldId id="375" r:id="rId27"/>
    <p:sldId id="330" r:id="rId28"/>
    <p:sldId id="331" r:id="rId2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tus Enslin | Southchester" initials="BE|S" lastIdx="1" clrIdx="0">
    <p:extLst>
      <p:ext uri="{19B8F6BF-5375-455C-9EA6-DF929625EA0E}">
        <p15:presenceInfo xmlns:p15="http://schemas.microsoft.com/office/powerpoint/2012/main" userId="Bertus Enslin | Southches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ACD4DE"/>
    <a:srgbClr val="0099CC"/>
    <a:srgbClr val="9DEDDA"/>
    <a:srgbClr val="A7D0E3"/>
    <a:srgbClr val="00CC99"/>
    <a:srgbClr val="33CCCC"/>
    <a:srgbClr val="99FFCC"/>
    <a:srgbClr val="66CC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81" d="100"/>
          <a:sy n="81" d="100"/>
        </p:scale>
        <p:origin x="1512" y="6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2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839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2"/>
            <a:ext cx="2946400" cy="498395"/>
          </a:xfrm>
          <a:prstGeom prst="rect">
            <a:avLst/>
          </a:prstGeom>
        </p:spPr>
        <p:txBody>
          <a:bodyPr vert="horz" lIns="91440" tIns="45720" rIns="91440" bIns="45720" rtlCol="0"/>
          <a:lstStyle>
            <a:lvl1pPr algn="r">
              <a:defRPr sz="1200"/>
            </a:lvl1pPr>
          </a:lstStyle>
          <a:p>
            <a:fld id="{4ED3147D-3574-4987-9880-D307A774B860}" type="datetimeFigureOut">
              <a:rPr lang="en-ZA" smtClean="0"/>
              <a:pPr/>
              <a:t>2021/01/10</a:t>
            </a:fld>
            <a:endParaRPr lang="en-ZA"/>
          </a:p>
        </p:txBody>
      </p:sp>
      <p:sp>
        <p:nvSpPr>
          <p:cNvPr id="4" name="Footer Placeholder 3"/>
          <p:cNvSpPr>
            <a:spLocks noGrp="1"/>
          </p:cNvSpPr>
          <p:nvPr>
            <p:ph type="ftr" sz="quarter" idx="2"/>
          </p:nvPr>
        </p:nvSpPr>
        <p:spPr>
          <a:xfrm>
            <a:off x="0" y="9428244"/>
            <a:ext cx="2946400" cy="49839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8244"/>
            <a:ext cx="2946400" cy="498395"/>
          </a:xfrm>
          <a:prstGeom prst="rect">
            <a:avLst/>
          </a:prstGeom>
        </p:spPr>
        <p:txBody>
          <a:bodyPr vert="horz" lIns="91440" tIns="45720" rIns="91440" bIns="45720" rtlCol="0" anchor="b"/>
          <a:lstStyle>
            <a:lvl1pPr algn="r">
              <a:defRPr sz="1200"/>
            </a:lvl1pPr>
          </a:lstStyle>
          <a:p>
            <a:fld id="{7942D657-A3F4-47C1-868F-C0596A809E4D}" type="slidenum">
              <a:rPr lang="en-ZA" smtClean="0"/>
              <a:pPr/>
              <a:t>‹#›</a:t>
            </a:fld>
            <a:endParaRPr lang="en-ZA"/>
          </a:p>
        </p:txBody>
      </p:sp>
    </p:spTree>
    <p:extLst>
      <p:ext uri="{BB962C8B-B14F-4D97-AF65-F5344CB8AC3E}">
        <p14:creationId xmlns:p14="http://schemas.microsoft.com/office/powerpoint/2010/main" val="73245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3"/>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5" y="0"/>
            <a:ext cx="2945659" cy="496333"/>
          </a:xfrm>
          <a:prstGeom prst="rect">
            <a:avLst/>
          </a:prstGeom>
        </p:spPr>
        <p:txBody>
          <a:bodyPr vert="horz" lIns="91440" tIns="45720" rIns="91440" bIns="45720" rtlCol="0"/>
          <a:lstStyle>
            <a:lvl1pPr algn="r">
              <a:defRPr sz="1200"/>
            </a:lvl1pPr>
          </a:lstStyle>
          <a:p>
            <a:fld id="{7731D5B6-3FCD-47D9-BFEC-DEA7232C3612}" type="datetimeFigureOut">
              <a:rPr lang="en-ZA" smtClean="0"/>
              <a:pPr/>
              <a:t>2021/01/10</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3"/>
            <a:ext cx="2945659" cy="496333"/>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5" y="9428583"/>
            <a:ext cx="2945659" cy="496333"/>
          </a:xfrm>
          <a:prstGeom prst="rect">
            <a:avLst/>
          </a:prstGeom>
        </p:spPr>
        <p:txBody>
          <a:bodyPr vert="horz" lIns="91440" tIns="45720" rIns="91440" bIns="45720" rtlCol="0" anchor="b"/>
          <a:lstStyle>
            <a:lvl1pPr algn="r">
              <a:defRPr sz="1200"/>
            </a:lvl1pPr>
          </a:lstStyle>
          <a:p>
            <a:fld id="{DB893761-CD2A-49E2-8CCE-A327DD69EA2E}" type="slidenum">
              <a:rPr lang="en-ZA" smtClean="0"/>
              <a:pPr/>
              <a:t>‹#›</a:t>
            </a:fld>
            <a:endParaRPr lang="en-ZA"/>
          </a:p>
        </p:txBody>
      </p:sp>
    </p:spTree>
    <p:extLst>
      <p:ext uri="{BB962C8B-B14F-4D97-AF65-F5344CB8AC3E}">
        <p14:creationId xmlns:p14="http://schemas.microsoft.com/office/powerpoint/2010/main" val="4072599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93761-CD2A-49E2-8CCE-A327DD69EA2E}" type="slidenum">
              <a:rPr lang="en-ZA" smtClean="0"/>
              <a:pPr/>
              <a:t>11</a:t>
            </a:fld>
            <a:endParaRPr lang="en-ZA"/>
          </a:p>
        </p:txBody>
      </p:sp>
    </p:spTree>
    <p:extLst>
      <p:ext uri="{BB962C8B-B14F-4D97-AF65-F5344CB8AC3E}">
        <p14:creationId xmlns:p14="http://schemas.microsoft.com/office/powerpoint/2010/main" val="680283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93761-CD2A-49E2-8CCE-A327DD69EA2E}" type="slidenum">
              <a:rPr lang="en-ZA" smtClean="0"/>
              <a:pPr/>
              <a:t>15</a:t>
            </a:fld>
            <a:endParaRPr lang="en-ZA"/>
          </a:p>
        </p:txBody>
      </p:sp>
    </p:spTree>
    <p:extLst>
      <p:ext uri="{BB962C8B-B14F-4D97-AF65-F5344CB8AC3E}">
        <p14:creationId xmlns:p14="http://schemas.microsoft.com/office/powerpoint/2010/main" val="258942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B893761-CD2A-49E2-8CCE-A327DD69EA2E}" type="slidenum">
              <a:rPr lang="en-ZA" smtClean="0"/>
              <a:pPr/>
              <a:t>16</a:t>
            </a:fld>
            <a:endParaRPr lang="en-ZA"/>
          </a:p>
        </p:txBody>
      </p:sp>
    </p:spTree>
    <p:extLst>
      <p:ext uri="{BB962C8B-B14F-4D97-AF65-F5344CB8AC3E}">
        <p14:creationId xmlns:p14="http://schemas.microsoft.com/office/powerpoint/2010/main" val="2856245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B893761-CD2A-49E2-8CCE-A327DD69EA2E}" type="slidenum">
              <a:rPr lang="en-ZA" smtClean="0"/>
              <a:pPr/>
              <a:t>18</a:t>
            </a:fld>
            <a:endParaRPr lang="en-ZA"/>
          </a:p>
        </p:txBody>
      </p:sp>
    </p:spTree>
    <p:extLst>
      <p:ext uri="{BB962C8B-B14F-4D97-AF65-F5344CB8AC3E}">
        <p14:creationId xmlns:p14="http://schemas.microsoft.com/office/powerpoint/2010/main" val="1389207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0"/>
            <a:ext cx="7772400" cy="609600"/>
          </a:xfrm>
          <a:prstGeom prst="rect">
            <a:avLst/>
          </a:prstGeom>
        </p:spPr>
        <p:txBody>
          <a:bodyPr/>
          <a:lstStyle>
            <a:lvl1pPr algn="r">
              <a:defRPr sz="2400" b="1" cap="all">
                <a:solidFill>
                  <a:srgbClr val="A6A6A6"/>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85800" y="3810000"/>
            <a:ext cx="7772400" cy="685800"/>
          </a:xfrm>
          <a:prstGeom prst="rect">
            <a:avLst/>
          </a:prstGeom>
        </p:spPr>
        <p:txBody>
          <a:bodyPr>
            <a:normAutofit/>
          </a:bodyPr>
          <a:lstStyle>
            <a:lvl1pPr marL="0" indent="0" algn="r">
              <a:buNone/>
              <a:defRPr sz="1800" b="1">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Content Placeholder 17"/>
          <p:cNvSpPr>
            <a:spLocks noGrp="1"/>
          </p:cNvSpPr>
          <p:nvPr>
            <p:ph sz="quarter" idx="13"/>
          </p:nvPr>
        </p:nvSpPr>
        <p:spPr>
          <a:xfrm>
            <a:off x="762000" y="1066800"/>
            <a:ext cx="7620000" cy="4343400"/>
          </a:xfrm>
          <a:prstGeom prst="rect">
            <a:avLst/>
          </a:prstGeom>
        </p:spPr>
        <p:txBody>
          <a:bodyPr vert="horz"/>
          <a:lstStyle>
            <a:lvl1pPr>
              <a:defRPr sz="2400" cap="all"/>
            </a:lvl1pPr>
            <a:lvl2pPr>
              <a:defRPr sz="2000"/>
            </a:lvl2pPr>
            <a:lvl3pPr marL="536400" indent="162000">
              <a:buSzPct val="90000"/>
              <a:buFont typeface="Arial"/>
              <a:buChar char="•"/>
              <a:defRPr/>
            </a:lvl3pPr>
          </a:lstStyle>
          <a:p>
            <a:pPr lvl="0"/>
            <a:r>
              <a:rPr lang="en-US"/>
              <a:t>Click to edit Master text styles</a:t>
            </a:r>
          </a:p>
          <a:p>
            <a:pPr lvl="1"/>
            <a:r>
              <a:rPr lang="en-US"/>
              <a:t>Second level</a:t>
            </a:r>
          </a:p>
          <a:p>
            <a:pPr lvl="2"/>
            <a:r>
              <a:rPr lang="en-US"/>
              <a:t>Third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fade">
                                      <p:cBhvr>
                                        <p:cTn id="10" dur="2000"/>
                                        <p:tgtEl>
                                          <p:spTgt spid="1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animEffect transition="in" filter="fade">
                                      <p:cBhvr>
                                        <p:cTn id="13" dur="20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2000"/>
                        <p:tgtEl>
                          <p:spTgt spid="1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2000"/>
                        <p:tgtEl>
                          <p:spTgt spid="1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2000"/>
                        <p:tgtEl>
                          <p:spTgt spid="18"/>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D45376-1C2C-4FC2-8B4B-56CA3BAE6304}" type="datetimeFigureOut">
              <a:rPr lang="en-ZA" smtClean="0"/>
              <a:pPr/>
              <a:t>2021/01/10</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2FB73D1-9F7D-4F52-B469-159A61363A91}" type="slidenum">
              <a:rPr lang="en-ZA" smtClean="0"/>
              <a:pPr/>
              <a:t>‹#›</a:t>
            </a:fld>
            <a:endParaRPr lang="en-ZA"/>
          </a:p>
        </p:txBody>
      </p:sp>
    </p:spTree>
    <p:extLst>
      <p:ext uri="{BB962C8B-B14F-4D97-AF65-F5344CB8AC3E}">
        <p14:creationId xmlns:p14="http://schemas.microsoft.com/office/powerpoint/2010/main" val="2558896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3" name="Subtitle 2"/>
          <p:cNvSpPr>
            <a:spLocks noGrp="1"/>
          </p:cNvSpPr>
          <p:nvPr userDrawn="1">
            <p:ph type="subTitle" idx="1"/>
          </p:nvPr>
        </p:nvSpPr>
        <p:spPr>
          <a:xfrm>
            <a:off x="668338" y="3416562"/>
            <a:ext cx="5561012" cy="457200"/>
          </a:xfrm>
          <a:prstGeom prst="rect">
            <a:avLst/>
          </a:prstGeom>
        </p:spPr>
        <p:txBody>
          <a:bodyPr lIns="0" rIns="0" bIns="0">
            <a:normAutofit/>
          </a:bodyPr>
          <a:lstStyle>
            <a:lvl1pPr marL="0" indent="0" algn="l">
              <a:buNone/>
              <a:defRPr sz="1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a:xfrm>
            <a:off x="344487" y="285932"/>
            <a:ext cx="8447087" cy="749766"/>
          </a:xfrm>
          <a:prstGeom prst="rect">
            <a:avLst/>
          </a:prstGeom>
        </p:spPr>
        <p:txBody>
          <a:bodyPr/>
          <a:lstStyle/>
          <a:p>
            <a:r>
              <a:rPr lang="en-US"/>
              <a:t>Click to edit Master title style</a:t>
            </a:r>
            <a:endParaRPr lang="en-GB"/>
          </a:p>
        </p:txBody>
      </p:sp>
      <p:sp>
        <p:nvSpPr>
          <p:cNvPr id="4" name="TextBox 6"/>
          <p:cNvSpPr txBox="1">
            <a:spLocks noChangeArrowheads="1"/>
          </p:cNvSpPr>
          <p:nvPr userDrawn="1"/>
        </p:nvSpPr>
        <p:spPr bwMode="auto">
          <a:xfrm>
            <a:off x="6268916" y="111126"/>
            <a:ext cx="2458915" cy="200025"/>
          </a:xfrm>
          <a:prstGeom prst="rect">
            <a:avLst/>
          </a:prstGeom>
          <a:noFill/>
          <a:ln w="9525">
            <a:noFill/>
            <a:miter lim="800000"/>
            <a:headEnd/>
            <a:tailEnd/>
          </a:ln>
        </p:spPr>
        <p:txBody>
          <a:bodyPr lIns="0" rIns="0">
            <a:spAutoFit/>
          </a:bodyPr>
          <a:lstStyle/>
          <a:p>
            <a:pPr algn="r">
              <a:defRPr/>
            </a:pPr>
            <a:r>
              <a:rPr lang="en-US" sz="700">
                <a:solidFill>
                  <a:srgbClr val="535352"/>
                </a:solidFill>
                <a:latin typeface="Barclays" charset="0"/>
                <a:ea typeface="Barclays" charset="0"/>
                <a:cs typeface="Barclays" charset="0"/>
              </a:rPr>
              <a:t>/ Page </a:t>
            </a:r>
            <a:fld id="{5C1252DC-8488-430D-AEA4-AC2F1954D36B}" type="slidenum">
              <a:rPr lang="en-US" sz="700">
                <a:solidFill>
                  <a:srgbClr val="535352"/>
                </a:solidFill>
                <a:latin typeface="Barclays" charset="0"/>
                <a:ea typeface="Barclays" charset="0"/>
                <a:cs typeface="Barclays" charset="0"/>
              </a:rPr>
              <a:pPr algn="r">
                <a:defRPr/>
              </a:pPr>
              <a:t>‹#›</a:t>
            </a:fld>
            <a:endParaRPr lang="en-US" sz="700">
              <a:solidFill>
                <a:srgbClr val="535352"/>
              </a:solidFill>
              <a:latin typeface="Barclays" charset="0"/>
              <a:ea typeface="Barclays" charset="0"/>
              <a:cs typeface="Barclays" charset="0"/>
            </a:endParaRPr>
          </a:p>
        </p:txBody>
      </p:sp>
    </p:spTree>
    <p:extLst>
      <p:ext uri="{BB962C8B-B14F-4D97-AF65-F5344CB8AC3E}">
        <p14:creationId xmlns:p14="http://schemas.microsoft.com/office/powerpoint/2010/main" val="1178866201"/>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rganisation hdr">
    <p:spTree>
      <p:nvGrpSpPr>
        <p:cNvPr id="1" name=""/>
        <p:cNvGrpSpPr/>
        <p:nvPr/>
      </p:nvGrpSpPr>
      <p:grpSpPr>
        <a:xfrm>
          <a:off x="0" y="0"/>
          <a:ext cx="0" cy="0"/>
          <a:chOff x="0" y="0"/>
          <a:chExt cx="0" cy="0"/>
        </a:xfrm>
      </p:grpSpPr>
      <p:sp>
        <p:nvSpPr>
          <p:cNvPr id="2" name="Title 1"/>
          <p:cNvSpPr>
            <a:spLocks noGrp="1"/>
          </p:cNvSpPr>
          <p:nvPr>
            <p:ph type="title"/>
          </p:nvPr>
        </p:nvSpPr>
        <p:spPr>
          <a:xfrm>
            <a:off x="344487" y="285932"/>
            <a:ext cx="8447087" cy="749766"/>
          </a:xfrm>
          <a:prstGeom prst="rect">
            <a:avLst/>
          </a:prstGeom>
        </p:spPr>
        <p:txBody>
          <a:bodyPr/>
          <a:lstStyle/>
          <a:p>
            <a:r>
              <a:rPr lang="en-US"/>
              <a:t>Click to edit Master title style</a:t>
            </a:r>
          </a:p>
        </p:txBody>
      </p:sp>
      <p:sp>
        <p:nvSpPr>
          <p:cNvPr id="6" name="Content Placeholder 2"/>
          <p:cNvSpPr>
            <a:spLocks noGrp="1"/>
          </p:cNvSpPr>
          <p:nvPr>
            <p:ph sz="half" idx="22"/>
          </p:nvPr>
        </p:nvSpPr>
        <p:spPr>
          <a:xfrm>
            <a:off x="360362" y="1217613"/>
            <a:ext cx="8431213" cy="286268"/>
          </a:xfrm>
          <a:prstGeom prst="rect">
            <a:avLst/>
          </a:prstGeom>
        </p:spPr>
        <p:txBody>
          <a:bodyPr>
            <a:noAutofit/>
          </a:bodyPr>
          <a:lstStyle>
            <a:lvl1pPr marL="0" indent="0">
              <a:spcBef>
                <a:spcPts val="100"/>
              </a:spcBef>
              <a:spcAft>
                <a:spcPts val="900"/>
              </a:spcAft>
              <a:buNone/>
              <a:defRPr sz="1600"/>
            </a:lvl1pPr>
            <a:lvl2pPr>
              <a:spcBef>
                <a:spcPts val="100"/>
              </a:spcBef>
              <a:spcAft>
                <a:spcPts val="900"/>
              </a:spcAft>
              <a:defRPr sz="1400"/>
            </a:lvl2pPr>
            <a:lvl3pPr>
              <a:spcBef>
                <a:spcPts val="100"/>
              </a:spcBef>
              <a:spcAft>
                <a:spcPts val="900"/>
              </a:spcAft>
              <a:defRPr sz="1400"/>
            </a:lvl3pPr>
            <a:lvl4pPr>
              <a:spcBef>
                <a:spcPts val="100"/>
              </a:spcBef>
              <a:spcAft>
                <a:spcPts val="900"/>
              </a:spcAft>
              <a:defRPr sz="1400"/>
            </a:lvl4pPr>
            <a:lvl5pPr>
              <a:spcBef>
                <a:spcPts val="100"/>
              </a:spcBef>
              <a:spcAft>
                <a:spcPts val="900"/>
              </a:spcAft>
              <a:defRPr sz="1400"/>
            </a:lvl5pPr>
            <a:lvl6pPr>
              <a:defRPr sz="1800"/>
            </a:lvl6pPr>
            <a:lvl7pPr>
              <a:defRPr sz="1800"/>
            </a:lvl7pPr>
            <a:lvl8pPr>
              <a:defRPr sz="1800"/>
            </a:lvl8pPr>
            <a:lvl9pPr>
              <a:defRPr sz="1800"/>
            </a:lvl9pPr>
          </a:lstStyle>
          <a:p>
            <a:pPr lvl="0"/>
            <a:r>
              <a:rPr lang="en-US"/>
              <a:t>Click to edit Master text styles</a:t>
            </a:r>
          </a:p>
        </p:txBody>
      </p:sp>
      <p:sp>
        <p:nvSpPr>
          <p:cNvPr id="4" name="TextBox 6"/>
          <p:cNvSpPr txBox="1">
            <a:spLocks noChangeArrowheads="1"/>
          </p:cNvSpPr>
          <p:nvPr userDrawn="1"/>
        </p:nvSpPr>
        <p:spPr bwMode="auto">
          <a:xfrm>
            <a:off x="6268916" y="111126"/>
            <a:ext cx="2458915" cy="200025"/>
          </a:xfrm>
          <a:prstGeom prst="rect">
            <a:avLst/>
          </a:prstGeom>
          <a:noFill/>
          <a:ln w="9525">
            <a:noFill/>
            <a:miter lim="800000"/>
            <a:headEnd/>
            <a:tailEnd/>
          </a:ln>
        </p:spPr>
        <p:txBody>
          <a:bodyPr lIns="0" rIns="0">
            <a:spAutoFit/>
          </a:bodyPr>
          <a:lstStyle/>
          <a:p>
            <a:pPr algn="r">
              <a:defRPr/>
            </a:pPr>
            <a:r>
              <a:rPr lang="en-US" sz="700">
                <a:solidFill>
                  <a:srgbClr val="535352"/>
                </a:solidFill>
                <a:latin typeface="Barclays" charset="0"/>
                <a:ea typeface="Barclays" charset="0"/>
                <a:cs typeface="Barclays" charset="0"/>
              </a:rPr>
              <a:t>/ Page </a:t>
            </a:r>
            <a:fld id="{5C1252DC-8488-430D-AEA4-AC2F1954D36B}" type="slidenum">
              <a:rPr lang="en-US" sz="700">
                <a:solidFill>
                  <a:srgbClr val="535352"/>
                </a:solidFill>
                <a:latin typeface="Barclays" charset="0"/>
                <a:ea typeface="Barclays" charset="0"/>
                <a:cs typeface="Barclays" charset="0"/>
              </a:rPr>
              <a:pPr algn="r">
                <a:defRPr/>
              </a:pPr>
              <a:t>‹#›</a:t>
            </a:fld>
            <a:endParaRPr lang="en-US" sz="700">
              <a:solidFill>
                <a:srgbClr val="535352"/>
              </a:solidFill>
              <a:latin typeface="Barclays" charset="0"/>
              <a:ea typeface="Barclays" charset="0"/>
              <a:cs typeface="Barclays" charset="0"/>
            </a:endParaRPr>
          </a:p>
        </p:txBody>
      </p:sp>
    </p:spTree>
    <p:extLst>
      <p:ext uri="{BB962C8B-B14F-4D97-AF65-F5344CB8AC3E}">
        <p14:creationId xmlns:p14="http://schemas.microsoft.com/office/powerpoint/2010/main" val="406938580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6" name="Group 25"/>
          <p:cNvGrpSpPr/>
          <p:nvPr/>
        </p:nvGrpSpPr>
        <p:grpSpPr>
          <a:xfrm>
            <a:off x="0" y="5334000"/>
            <a:ext cx="9144000" cy="1295400"/>
            <a:chOff x="0" y="5334000"/>
            <a:chExt cx="9144000" cy="1295400"/>
          </a:xfrm>
        </p:grpSpPr>
        <p:pic>
          <p:nvPicPr>
            <p:cNvPr id="24" name="Picture 23" descr="background-9.png"/>
            <p:cNvPicPr>
              <a:picLocks noChangeAspect="1"/>
            </p:cNvPicPr>
            <p:nvPr userDrawn="1"/>
          </p:nvPicPr>
          <p:blipFill>
            <a:blip r:embed="rId8"/>
            <a:stretch>
              <a:fillRect/>
            </a:stretch>
          </p:blipFill>
          <p:spPr>
            <a:xfrm rot="10800000">
              <a:off x="0" y="5334000"/>
              <a:ext cx="9144000" cy="991842"/>
            </a:xfrm>
            <a:prstGeom prst="rect">
              <a:avLst/>
            </a:prstGeom>
          </p:spPr>
        </p:pic>
        <p:pic>
          <p:nvPicPr>
            <p:cNvPr id="25" name="Picture 24" descr="background-2.png"/>
            <p:cNvPicPr>
              <a:picLocks noChangeAspect="1"/>
            </p:cNvPicPr>
            <p:nvPr userDrawn="1"/>
          </p:nvPicPr>
          <p:blipFill>
            <a:blip r:embed="rId9"/>
            <a:stretch>
              <a:fillRect/>
            </a:stretch>
          </p:blipFill>
          <p:spPr>
            <a:xfrm>
              <a:off x="7238999" y="5334000"/>
              <a:ext cx="1592743" cy="1295400"/>
            </a:xfrm>
            <a:prstGeom prst="rect">
              <a:avLst/>
            </a:prstGeom>
          </p:spPr>
        </p:pic>
      </p:grpSp>
      <p:sp>
        <p:nvSpPr>
          <p:cNvPr id="17" name="Rectangle 16"/>
          <p:cNvSpPr/>
          <p:nvPr/>
        </p:nvSpPr>
        <p:spPr>
          <a:xfrm>
            <a:off x="0" y="0"/>
            <a:ext cx="9144000" cy="6858000"/>
          </a:xfrm>
          <a:prstGeom prst="rect">
            <a:avLst/>
          </a:prstGeom>
          <a:solidFill>
            <a:srgbClr val="A6A6A6">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7" r:id="rId1"/>
    <p:sldLayoutId id="2147483743" r:id="rId2"/>
    <p:sldLayoutId id="2147483744" r:id="rId3"/>
    <p:sldLayoutId id="2147483748" r:id="rId4"/>
    <p:sldLayoutId id="2147483750" r:id="rId5"/>
    <p:sldLayoutId id="2147483751"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None/>
        <a:defRPr sz="2400" b="1" kern="1200" baseline="0">
          <a:solidFill>
            <a:schemeClr val="bg1">
              <a:lumMod val="65000"/>
            </a:schemeClr>
          </a:solidFill>
          <a:latin typeface="Arial"/>
          <a:ea typeface="+mn-ea"/>
          <a:cs typeface="Arial"/>
        </a:defRPr>
      </a:lvl1pPr>
      <a:lvl2pPr marL="742950" indent="-285750" algn="l" defTabSz="457200" rtl="0" eaLnBrk="1" latinLnBrk="0" hangingPunct="1">
        <a:spcBef>
          <a:spcPct val="20000"/>
        </a:spcBef>
        <a:buFont typeface="Arial"/>
        <a:buNone/>
        <a:defRPr sz="1800" b="1" kern="1200" baseline="0">
          <a:solidFill>
            <a:srgbClr val="595959"/>
          </a:solidFill>
          <a:latin typeface="Arial"/>
          <a:ea typeface="+mn-ea"/>
          <a:cs typeface="Arial"/>
        </a:defRPr>
      </a:lvl2pPr>
      <a:lvl3pPr marL="1257300" indent="-342900" algn="l" defTabSz="457200" rtl="0" eaLnBrk="1" latinLnBrk="0" hangingPunct="1">
        <a:spcBef>
          <a:spcPct val="20000"/>
        </a:spcBef>
        <a:buClr>
          <a:srgbClr val="A6A6A6"/>
        </a:buClr>
        <a:buFont typeface="+mj-lt"/>
        <a:buAutoNum type="arabicPeriod"/>
        <a:defRPr sz="16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A6A6A6">
              <a:alpha val="1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0" y="2674112"/>
            <a:ext cx="9144000" cy="1669288"/>
            <a:chOff x="0" y="2674112"/>
            <a:chExt cx="9144000" cy="1669288"/>
          </a:xfrm>
        </p:grpSpPr>
        <p:pic>
          <p:nvPicPr>
            <p:cNvPr id="27" name="Picture 26" descr="background-1.png"/>
            <p:cNvPicPr>
              <a:picLocks noChangeAspect="1"/>
            </p:cNvPicPr>
            <p:nvPr userDrawn="1"/>
          </p:nvPicPr>
          <p:blipFill>
            <a:blip r:embed="rId4"/>
            <a:stretch>
              <a:fillRect/>
            </a:stretch>
          </p:blipFill>
          <p:spPr>
            <a:xfrm>
              <a:off x="0" y="2971800"/>
              <a:ext cx="9144000" cy="701951"/>
            </a:xfrm>
            <a:prstGeom prst="rect">
              <a:avLst/>
            </a:prstGeom>
          </p:spPr>
        </p:pic>
        <p:pic>
          <p:nvPicPr>
            <p:cNvPr id="23" name="Picture 22" descr="background-2.png"/>
            <p:cNvPicPr>
              <a:picLocks noChangeAspect="1"/>
            </p:cNvPicPr>
            <p:nvPr userDrawn="1"/>
          </p:nvPicPr>
          <p:blipFill>
            <a:blip r:embed="rId5"/>
            <a:stretch>
              <a:fillRect/>
            </a:stretch>
          </p:blipFill>
          <p:spPr>
            <a:xfrm>
              <a:off x="3545774" y="2674112"/>
              <a:ext cx="2052451" cy="1669288"/>
            </a:xfrm>
            <a:prstGeom prst="rect">
              <a:avLst/>
            </a:prstGeom>
          </p:spPr>
        </p:pic>
      </p:grpSp>
    </p:spTree>
  </p:cSld>
  <p:clrMap bg1="lt1" tx1="dk1" bg2="lt2" tx2="dk2" accent1="accent1" accent2="accent2" accent3="accent3" accent4="accent4" accent5="accent5" accent6="accent6" hlink="hlink" folHlink="folHlink"/>
  <p:sldLayoutIdLst>
    <p:sldLayoutId id="2147483746" r:id="rId1"/>
    <p:sldLayoutId id="2147483747" r:id="rId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3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4B6E6B4-3274-4938-9F92-34F6D9D36AB2}"/>
              </a:ext>
            </a:extLst>
          </p:cNvPr>
          <p:cNvCxnSpPr>
            <a:cxnSpLocks/>
          </p:cNvCxnSpPr>
          <p:nvPr/>
        </p:nvCxnSpPr>
        <p:spPr>
          <a:xfrm>
            <a:off x="394247" y="680846"/>
            <a:ext cx="8181280" cy="0"/>
          </a:xfrm>
          <a:prstGeom prst="line">
            <a:avLst/>
          </a:prstGeom>
        </p:spPr>
        <p:style>
          <a:lnRef idx="1">
            <a:schemeClr val="accent5"/>
          </a:lnRef>
          <a:fillRef idx="0">
            <a:schemeClr val="accent5"/>
          </a:fillRef>
          <a:effectRef idx="0">
            <a:schemeClr val="accent5"/>
          </a:effectRef>
          <a:fontRef idx="minor">
            <a:schemeClr val="tx1"/>
          </a:fontRef>
        </p:style>
      </p:cxnSp>
      <p:sp>
        <p:nvSpPr>
          <p:cNvPr id="16" name="TextBox 15">
            <a:extLst>
              <a:ext uri="{FF2B5EF4-FFF2-40B4-BE49-F238E27FC236}">
                <a16:creationId xmlns:a16="http://schemas.microsoft.com/office/drawing/2014/main" id="{ABF8AE9E-6848-4D4A-B6AD-6B968DDC33A0}"/>
              </a:ext>
            </a:extLst>
          </p:cNvPr>
          <p:cNvSpPr txBox="1"/>
          <p:nvPr/>
        </p:nvSpPr>
        <p:spPr>
          <a:xfrm>
            <a:off x="789391" y="4098775"/>
            <a:ext cx="1913835" cy="1107996"/>
          </a:xfrm>
          <a:prstGeom prst="rect">
            <a:avLst/>
          </a:prstGeom>
          <a:noFill/>
        </p:spPr>
        <p:txBody>
          <a:bodyPr wrap="square" rtlCol="0">
            <a:spAutoFit/>
          </a:bodyPr>
          <a:lstStyle/>
          <a:p>
            <a:pPr lvl="0">
              <a:defRPr/>
            </a:pPr>
            <a:r>
              <a:rPr lang="en-ZA" sz="2200" b="1" cap="all" dirty="0">
                <a:solidFill>
                  <a:srgbClr val="31859C"/>
                </a:solidFill>
                <a:latin typeface="Trebuchet MS" panose="020B0603020202020204" pitchFamily="34" charset="0"/>
              </a:rPr>
              <a:t>Motshidisi Mazibuko (‘TSHIDI’)</a:t>
            </a:r>
            <a:endParaRPr kumimoji="0" lang="en-ZA" sz="2200" b="1" i="0" u="none" strike="noStrike" kern="1200" cap="all" spc="0" normalizeH="0" noProof="0" dirty="0">
              <a:ln>
                <a:noFill/>
              </a:ln>
              <a:solidFill>
                <a:srgbClr val="31859C"/>
              </a:solidFill>
              <a:effectLst/>
              <a:uLnTx/>
              <a:uFillTx/>
              <a:latin typeface="Trebuchet MS" panose="020B0603020202020204" pitchFamily="34" charset="0"/>
              <a:ea typeface="+mn-ea"/>
              <a:cs typeface="+mn-cs"/>
            </a:endParaRPr>
          </a:p>
        </p:txBody>
      </p:sp>
      <p:sp>
        <p:nvSpPr>
          <p:cNvPr id="11" name="Content Placeholder 3">
            <a:extLst>
              <a:ext uri="{FF2B5EF4-FFF2-40B4-BE49-F238E27FC236}">
                <a16:creationId xmlns:a16="http://schemas.microsoft.com/office/drawing/2014/main" id="{9D7C175B-7B4D-4573-97D3-91F776CF1FF1}"/>
              </a:ext>
            </a:extLst>
          </p:cNvPr>
          <p:cNvSpPr txBox="1">
            <a:spLocks/>
          </p:cNvSpPr>
          <p:nvPr/>
        </p:nvSpPr>
        <p:spPr>
          <a:xfrm>
            <a:off x="2910104" y="1268760"/>
            <a:ext cx="5868144" cy="4215080"/>
          </a:xfrm>
          <a:prstGeom prst="rect">
            <a:avLst/>
          </a:prstGeom>
        </p:spPr>
        <p:txBody>
          <a:bodyPr/>
          <a:lstStyle>
            <a:lvl1pPr marL="342900" indent="-342900" algn="l" defTabSz="457200" rtl="0" eaLnBrk="1" latinLnBrk="0" hangingPunct="1">
              <a:spcBef>
                <a:spcPct val="20000"/>
              </a:spcBef>
              <a:buFont typeface="Arial"/>
              <a:buNone/>
              <a:defRPr sz="2400" b="1" kern="1200" baseline="0">
                <a:solidFill>
                  <a:schemeClr val="bg1">
                    <a:lumMod val="65000"/>
                  </a:schemeClr>
                </a:solidFill>
                <a:latin typeface="Arial"/>
                <a:ea typeface="+mn-ea"/>
                <a:cs typeface="Arial"/>
              </a:defRPr>
            </a:lvl1pPr>
            <a:lvl2pPr marL="742950" indent="-285750" algn="l" defTabSz="457200" rtl="0" eaLnBrk="1" latinLnBrk="0" hangingPunct="1">
              <a:spcBef>
                <a:spcPct val="20000"/>
              </a:spcBef>
              <a:buFont typeface="Arial"/>
              <a:buNone/>
              <a:defRPr sz="1800" b="1" kern="1200" baseline="0">
                <a:solidFill>
                  <a:srgbClr val="595959"/>
                </a:solidFill>
                <a:latin typeface="Arial"/>
                <a:ea typeface="+mn-ea"/>
                <a:cs typeface="Arial"/>
              </a:defRPr>
            </a:lvl2pPr>
            <a:lvl3pPr marL="1257300" indent="-342900" algn="l" defTabSz="457200" rtl="0" eaLnBrk="1" latinLnBrk="0" hangingPunct="1">
              <a:spcBef>
                <a:spcPct val="20000"/>
              </a:spcBef>
              <a:buClr>
                <a:srgbClr val="A6A6A6"/>
              </a:buClr>
              <a:buFont typeface="+mj-lt"/>
              <a:buAutoNum type="arabicPeriod"/>
              <a:defRPr sz="16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ZA" sz="1550" b="0" dirty="0">
                <a:solidFill>
                  <a:prstClr val="black">
                    <a:lumMod val="65000"/>
                    <a:lumOff val="35000"/>
                  </a:prstClr>
                </a:solidFill>
                <a:latin typeface="Trebuchet MS" panose="020B0603020202020204" pitchFamily="34" charset="0"/>
              </a:rPr>
              <a:t>B Comm, LLB, Post Grad Diploma International Economic Law</a:t>
            </a:r>
            <a:endParaRPr kumimoji="0" lang="en-ZA" sz="155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ZA" sz="155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Arial"/>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55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Arial"/>
              </a:rPr>
              <a:t>Head of </a:t>
            </a:r>
            <a:r>
              <a:rPr lang="en-ZA" sz="1550" b="0" dirty="0">
                <a:solidFill>
                  <a:prstClr val="black">
                    <a:lumMod val="65000"/>
                    <a:lumOff val="35000"/>
                  </a:prstClr>
                </a:solidFill>
                <a:latin typeface="Trebuchet MS" panose="020B0603020202020204" pitchFamily="34" charset="0"/>
              </a:rPr>
              <a:t>Legal and Deal Architect</a:t>
            </a:r>
            <a:r>
              <a:rPr kumimoji="0" lang="en-ZA" sz="155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Arial"/>
              </a:rPr>
              <a:t> at AAM</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ZA" sz="1550" b="0" dirty="0">
                <a:solidFill>
                  <a:prstClr val="black">
                    <a:lumMod val="65000"/>
                    <a:lumOff val="35000"/>
                  </a:prstClr>
                </a:solidFill>
                <a:latin typeface="Trebuchet MS" panose="020B0603020202020204" pitchFamily="34" charset="0"/>
              </a:rPr>
              <a:t>7</a:t>
            </a:r>
            <a:r>
              <a:rPr kumimoji="0" lang="en-ZA" sz="155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Arial"/>
              </a:rPr>
              <a:t> years industry experience and highly skilled and trained lawyer having worked at one of the major SA law firms</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55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Arial"/>
              </a:rPr>
              <a:t>Together with the AAM team, </a:t>
            </a:r>
            <a:r>
              <a:rPr lang="en-ZA" sz="1550" b="0" dirty="0">
                <a:solidFill>
                  <a:prstClr val="black">
                    <a:lumMod val="65000"/>
                    <a:lumOff val="35000"/>
                  </a:prstClr>
                </a:solidFill>
                <a:latin typeface="Trebuchet MS" panose="020B0603020202020204" pitchFamily="34" charset="0"/>
              </a:rPr>
              <a:t>Tshidi works closely with Pieter and focusses on the legal aspects</a:t>
            </a:r>
            <a:r>
              <a:rPr kumimoji="0" lang="en-ZA" sz="155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Arial"/>
              </a:rPr>
              <a:t> related to the credit analysis of the investments held by the Fund</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ZA" sz="1550" b="0" dirty="0">
                <a:solidFill>
                  <a:prstClr val="black">
                    <a:lumMod val="65000"/>
                    <a:lumOff val="35000"/>
                  </a:prstClr>
                </a:solidFill>
                <a:latin typeface="Trebuchet MS" panose="020B0603020202020204" pitchFamily="34" charset="0"/>
              </a:rPr>
              <a:t>Tshidi</a:t>
            </a:r>
            <a:r>
              <a:rPr kumimoji="0" lang="en-ZA" sz="155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Arial"/>
              </a:rPr>
              <a:t> is a alternative member of the Fund’s Investment Credit Committee together with the Portfolio Managers at Southchester</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ZA" sz="155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ZA" sz="155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Arial"/>
              </a:rPr>
              <a:t>Prior to joining Absa WI</a:t>
            </a:r>
            <a:r>
              <a:rPr lang="en-ZA" sz="1550" b="0" dirty="0">
                <a:solidFill>
                  <a:prstClr val="black">
                    <a:lumMod val="65000"/>
                    <a:lumOff val="35000"/>
                  </a:prstClr>
                </a:solidFill>
                <a:latin typeface="Trebuchet MS" panose="020B0603020202020204" pitchFamily="34" charset="0"/>
              </a:rPr>
              <a:t>MI and then later AAM specifically</a:t>
            </a:r>
            <a:r>
              <a:rPr kumimoji="0" lang="en-ZA" sz="155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Arial"/>
              </a:rPr>
              <a:t>, Tshidi articled and worked at </a:t>
            </a:r>
            <a:r>
              <a:rPr kumimoji="0" lang="en-ZA" sz="1550" b="0" i="0" u="none" strike="noStrike" kern="1200" cap="none" spc="0" normalizeH="0" baseline="0" noProof="0" dirty="0" err="1">
                <a:ln>
                  <a:noFill/>
                </a:ln>
                <a:solidFill>
                  <a:prstClr val="black">
                    <a:lumMod val="65000"/>
                    <a:lumOff val="35000"/>
                  </a:prstClr>
                </a:solidFill>
                <a:effectLst/>
                <a:uLnTx/>
                <a:uFillTx/>
                <a:latin typeface="Trebuchet MS" panose="020B0603020202020204" pitchFamily="34" charset="0"/>
                <a:ea typeface="+mn-ea"/>
                <a:cs typeface="Arial"/>
              </a:rPr>
              <a:t>Werksmans</a:t>
            </a:r>
            <a:r>
              <a:rPr kumimoji="0" lang="en-ZA" sz="155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Arial"/>
              </a:rPr>
              <a:t> Attorneys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550" b="0" i="0" u="none" strike="noStrike" kern="1200" cap="none" spc="0" normalizeH="0" baseline="0" noProof="0" dirty="0">
              <a:ln>
                <a:noFill/>
              </a:ln>
              <a:solidFill>
                <a:prstClr val="white">
                  <a:lumMod val="65000"/>
                </a:prstClr>
              </a:solidFill>
              <a:effectLst/>
              <a:uLnTx/>
              <a:uFillTx/>
              <a:latin typeface="Arial"/>
              <a:ea typeface="+mn-ea"/>
              <a:cs typeface="Arial"/>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n-ZA" sz="160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Arial"/>
            </a:endParaRPr>
          </a:p>
          <a:p>
            <a:pPr marL="0" marR="0" lvl="0" indent="0" algn="just" defTabSz="457200" rtl="0" eaLnBrk="1" fontAlgn="auto" latinLnBrk="0" hangingPunct="1">
              <a:lnSpc>
                <a:spcPct val="100000"/>
              </a:lnSpc>
              <a:spcBef>
                <a:spcPts val="0"/>
              </a:spcBef>
              <a:spcAft>
                <a:spcPts val="0"/>
              </a:spcAft>
              <a:buClr>
                <a:srgbClr val="00B0F0"/>
              </a:buClr>
              <a:buSzTx/>
              <a:buFont typeface="Arial"/>
              <a:buNone/>
              <a:tabLst/>
              <a:defRPr/>
            </a:pPr>
            <a:endParaRPr kumimoji="0" lang="en-ZA" sz="200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Arial"/>
            </a:endParaRPr>
          </a:p>
          <a:p>
            <a:pPr marL="0" marR="0" lvl="0" indent="0" algn="just" defTabSz="457200" rtl="0" eaLnBrk="1" fontAlgn="auto" latinLnBrk="0" hangingPunct="1">
              <a:lnSpc>
                <a:spcPct val="100000"/>
              </a:lnSpc>
              <a:spcBef>
                <a:spcPts val="0"/>
              </a:spcBef>
              <a:spcAft>
                <a:spcPts val="0"/>
              </a:spcAft>
              <a:buClr>
                <a:srgbClr val="00B0F0"/>
              </a:buClr>
              <a:buSzTx/>
              <a:buFont typeface="Arial"/>
              <a:buNone/>
              <a:tabLst/>
              <a:defRPr/>
            </a:pPr>
            <a:endParaRPr kumimoji="0" lang="en-ZA" sz="160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Arial"/>
            </a:endParaRPr>
          </a:p>
          <a:p>
            <a:pPr marL="0" marR="0" lvl="0" indent="0" algn="just" defTabSz="457200" rtl="0" eaLnBrk="1" fontAlgn="auto" latinLnBrk="0" hangingPunct="1">
              <a:lnSpc>
                <a:spcPct val="100000"/>
              </a:lnSpc>
              <a:spcBef>
                <a:spcPts val="0"/>
              </a:spcBef>
              <a:spcAft>
                <a:spcPts val="0"/>
              </a:spcAft>
              <a:buClr>
                <a:srgbClr val="00B0F0"/>
              </a:buClr>
              <a:buSzTx/>
              <a:buFont typeface="Arial"/>
              <a:buNone/>
              <a:tabLst/>
              <a:defRPr/>
            </a:pPr>
            <a:endParaRPr kumimoji="0" lang="en-ZA" sz="1600" b="1"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Arial"/>
            </a:endParaRPr>
          </a:p>
        </p:txBody>
      </p:sp>
      <p:sp>
        <p:nvSpPr>
          <p:cNvPr id="8" name="Rectangle 2">
            <a:extLst>
              <a:ext uri="{FF2B5EF4-FFF2-40B4-BE49-F238E27FC236}">
                <a16:creationId xmlns:a16="http://schemas.microsoft.com/office/drawing/2014/main" id="{327BEF08-3045-4818-9FCF-03D51B35BBE0}"/>
              </a:ext>
            </a:extLst>
          </p:cNvPr>
          <p:cNvSpPr>
            <a:spLocks noGrp="1" noChangeArrowheads="1"/>
          </p:cNvSpPr>
          <p:nvPr>
            <p:ph type="title"/>
          </p:nvPr>
        </p:nvSpPr>
        <p:spPr>
          <a:xfrm>
            <a:off x="244792" y="218721"/>
            <a:ext cx="8533456" cy="504055"/>
          </a:xfrm>
        </p:spPr>
        <p:txBody>
          <a:bodyPr lIns="92075" tIns="46038" rIns="92075" bIns="46038" anchor="b"/>
          <a:lstStyle/>
          <a:p>
            <a:pPr marL="715963" indent="-628650" algn="l">
              <a:defRPr/>
            </a:pPr>
            <a:r>
              <a:rPr lang="en-ZA" sz="2400" dirty="0">
                <a:solidFill>
                  <a:srgbClr val="008080"/>
                </a:solidFill>
                <a:latin typeface="Trebuchet MS" panose="020B0603020202020204" pitchFamily="34" charset="0"/>
              </a:rPr>
              <a:t>SCOI FUND – AAM KEY PEOPLE (Proposal for Marketing Pres)</a:t>
            </a:r>
            <a:endParaRPr lang="en-US" sz="2400" dirty="0">
              <a:solidFill>
                <a:srgbClr val="008080"/>
              </a:solidFill>
              <a:latin typeface="Trebuchet MS" panose="020B0603020202020204" pitchFamily="34" charset="0"/>
            </a:endParaRPr>
          </a:p>
        </p:txBody>
      </p:sp>
      <p:pic>
        <p:nvPicPr>
          <p:cNvPr id="5" name="Picture 4">
            <a:extLst>
              <a:ext uri="{FF2B5EF4-FFF2-40B4-BE49-F238E27FC236}">
                <a16:creationId xmlns:a16="http://schemas.microsoft.com/office/drawing/2014/main" id="{FF07F5E0-9EE8-4B13-9A0D-00BA0C33C1E0}"/>
              </a:ext>
            </a:extLst>
          </p:cNvPr>
          <p:cNvPicPr>
            <a:picLocks noChangeAspect="1"/>
          </p:cNvPicPr>
          <p:nvPr/>
        </p:nvPicPr>
        <p:blipFill>
          <a:blip r:embed="rId2"/>
          <a:stretch>
            <a:fillRect/>
          </a:stretch>
        </p:blipFill>
        <p:spPr>
          <a:xfrm>
            <a:off x="323527" y="1433670"/>
            <a:ext cx="2516949" cy="2511672"/>
          </a:xfrm>
          <a:prstGeom prst="rect">
            <a:avLst/>
          </a:prstGeom>
        </p:spPr>
      </p:pic>
    </p:spTree>
    <p:extLst>
      <p:ext uri="{BB962C8B-B14F-4D97-AF65-F5344CB8AC3E}">
        <p14:creationId xmlns:p14="http://schemas.microsoft.com/office/powerpoint/2010/main" val="20934358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p:cNvGrpSpPr/>
          <p:nvPr/>
        </p:nvGrpSpPr>
        <p:grpSpPr>
          <a:xfrm>
            <a:off x="902297" y="892225"/>
            <a:ext cx="6901830" cy="4422710"/>
            <a:chOff x="2747" y="416827"/>
            <a:chExt cx="7010771" cy="4911191"/>
          </a:xfrm>
        </p:grpSpPr>
        <p:sp>
          <p:nvSpPr>
            <p:cNvPr id="86" name="TextBox 85"/>
            <p:cNvSpPr txBox="1"/>
            <p:nvPr/>
          </p:nvSpPr>
          <p:spPr>
            <a:xfrm>
              <a:off x="3597484" y="5029177"/>
              <a:ext cx="1664265" cy="29884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b="1"/>
                <a:t>Liability Administrator</a:t>
              </a:r>
            </a:p>
          </p:txBody>
        </p:sp>
        <p:grpSp>
          <p:nvGrpSpPr>
            <p:cNvPr id="89" name="Group 88"/>
            <p:cNvGrpSpPr/>
            <p:nvPr/>
          </p:nvGrpSpPr>
          <p:grpSpPr>
            <a:xfrm>
              <a:off x="2747" y="416827"/>
              <a:ext cx="7010771" cy="4911190"/>
              <a:chOff x="2747" y="416827"/>
              <a:chExt cx="7010771" cy="4911190"/>
            </a:xfrm>
          </p:grpSpPr>
          <p:sp>
            <p:nvSpPr>
              <p:cNvPr id="90" name="TextBox 89"/>
              <p:cNvSpPr txBox="1"/>
              <p:nvPr/>
            </p:nvSpPr>
            <p:spPr>
              <a:xfrm>
                <a:off x="2413770" y="2327021"/>
                <a:ext cx="2267480" cy="801358"/>
              </a:xfrm>
              <a:prstGeom prst="rect">
                <a:avLst/>
              </a:prstGeom>
              <a:solidFill>
                <a:srgbClr val="00B0F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a:solidFill>
                      <a:schemeClr val="bg1"/>
                    </a:solidFill>
                  </a:rPr>
                  <a:t>FUND</a:t>
                </a:r>
              </a:p>
            </p:txBody>
          </p:sp>
          <p:grpSp>
            <p:nvGrpSpPr>
              <p:cNvPr id="92" name="Group 91"/>
              <p:cNvGrpSpPr/>
              <p:nvPr/>
            </p:nvGrpSpPr>
            <p:grpSpPr>
              <a:xfrm>
                <a:off x="2747" y="416827"/>
                <a:ext cx="7010771" cy="4911190"/>
                <a:chOff x="2747" y="416827"/>
                <a:chExt cx="7010771" cy="4911190"/>
              </a:xfrm>
            </p:grpSpPr>
            <p:sp>
              <p:nvSpPr>
                <p:cNvPr id="95" name="TextBox 94"/>
                <p:cNvSpPr txBox="1"/>
                <p:nvPr/>
              </p:nvSpPr>
              <p:spPr>
                <a:xfrm>
                  <a:off x="5334604" y="5021074"/>
                  <a:ext cx="1678914" cy="30694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b="1"/>
                    <a:t>Trustee</a:t>
                  </a:r>
                </a:p>
              </p:txBody>
            </p:sp>
            <p:sp>
              <p:nvSpPr>
                <p:cNvPr id="96" name="TextBox 95"/>
                <p:cNvSpPr txBox="1"/>
                <p:nvPr/>
              </p:nvSpPr>
              <p:spPr>
                <a:xfrm>
                  <a:off x="118229" y="5021074"/>
                  <a:ext cx="1691895" cy="30694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b="1"/>
                    <a:t>Asset Administrator</a:t>
                  </a:r>
                </a:p>
              </p:txBody>
            </p:sp>
            <p:sp>
              <p:nvSpPr>
                <p:cNvPr id="97" name="TextBox 96"/>
                <p:cNvSpPr txBox="1"/>
                <p:nvPr/>
              </p:nvSpPr>
              <p:spPr>
                <a:xfrm>
                  <a:off x="4010" y="1707067"/>
                  <a:ext cx="1265305" cy="619953"/>
                </a:xfrm>
                <a:prstGeom prst="rect">
                  <a:avLst/>
                </a:prstGeom>
                <a:solidFill>
                  <a:schemeClr val="lt1"/>
                </a:solidFill>
                <a:ln w="22225" cmpd="sng">
                  <a:solidFill>
                    <a:schemeClr val="tx1"/>
                  </a:solidFill>
                </a:ln>
              </p:spPr>
              <p:style>
                <a:lnRef idx="0">
                  <a:scrgbClr r="0" g="0" b="0"/>
                </a:lnRef>
                <a:fillRef idx="0">
                  <a:scrgbClr r="0" g="0" b="0"/>
                </a:fillRef>
                <a:effectRef idx="0">
                  <a:scrgbClr r="0" g="0" b="0"/>
                </a:effectRef>
                <a:fontRef idx="minor">
                  <a:schemeClr val="dk1"/>
                </a:fontRef>
              </p:style>
              <p:txBody>
                <a:bodyPr vert="horz"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b="1">
                      <a:solidFill>
                        <a:srgbClr val="00B0F0"/>
                      </a:solidFill>
                    </a:rPr>
                    <a:t>ABSA CREDIT</a:t>
                  </a:r>
                </a:p>
              </p:txBody>
            </p:sp>
            <p:sp>
              <p:nvSpPr>
                <p:cNvPr id="98" name="TextBox 97"/>
                <p:cNvSpPr txBox="1"/>
                <p:nvPr/>
              </p:nvSpPr>
              <p:spPr>
                <a:xfrm>
                  <a:off x="2747" y="2416704"/>
                  <a:ext cx="1265305" cy="622698"/>
                </a:xfrm>
                <a:prstGeom prst="rect">
                  <a:avLst/>
                </a:prstGeom>
                <a:solidFill>
                  <a:schemeClr val="lt1"/>
                </a:solidFill>
                <a:ln w="22225" cmpd="sng">
                  <a:solidFill>
                    <a:schemeClr val="tx1"/>
                  </a:solidFill>
                </a:ln>
              </p:spPr>
              <p:style>
                <a:lnRef idx="0">
                  <a:scrgbClr r="0" g="0" b="0"/>
                </a:lnRef>
                <a:fillRef idx="0">
                  <a:scrgbClr r="0" g="0" b="0"/>
                </a:fillRef>
                <a:effectRef idx="0">
                  <a:scrgbClr r="0" g="0" b="0"/>
                </a:effectRef>
                <a:fontRef idx="minor">
                  <a:schemeClr val="dk1"/>
                </a:fontRef>
              </p:style>
              <p:txBody>
                <a:bodyPr vert="horz"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b="1">
                      <a:solidFill>
                        <a:srgbClr val="00B0F0"/>
                      </a:solidFill>
                    </a:rPr>
                    <a:t>ABSA REGULATORY – LEGAL &amp; TAX</a:t>
                  </a:r>
                </a:p>
              </p:txBody>
            </p:sp>
            <p:sp>
              <p:nvSpPr>
                <p:cNvPr id="99" name="TextBox 98"/>
                <p:cNvSpPr txBox="1"/>
                <p:nvPr/>
              </p:nvSpPr>
              <p:spPr>
                <a:xfrm>
                  <a:off x="2747" y="3136906"/>
                  <a:ext cx="1265305" cy="622698"/>
                </a:xfrm>
                <a:prstGeom prst="rect">
                  <a:avLst/>
                </a:prstGeom>
                <a:solidFill>
                  <a:schemeClr val="lt1"/>
                </a:solidFill>
                <a:ln w="22225" cmpd="sng">
                  <a:solidFill>
                    <a:schemeClr val="tx1"/>
                  </a:solidFill>
                </a:ln>
              </p:spPr>
              <p:style>
                <a:lnRef idx="0">
                  <a:scrgbClr r="0" g="0" b="0"/>
                </a:lnRef>
                <a:fillRef idx="0">
                  <a:scrgbClr r="0" g="0" b="0"/>
                </a:fillRef>
                <a:effectRef idx="0">
                  <a:scrgbClr r="0" g="0" b="0"/>
                </a:effectRef>
                <a:fontRef idx="minor">
                  <a:schemeClr val="dk1"/>
                </a:fontRef>
              </p:style>
              <p:txBody>
                <a:bodyPr vert="horz"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b="1">
                      <a:solidFill>
                        <a:srgbClr val="00B0F0"/>
                      </a:solidFill>
                    </a:rPr>
                    <a:t>ABSA COMPLIANCE</a:t>
                  </a:r>
                </a:p>
              </p:txBody>
            </p:sp>
            <p:sp>
              <p:nvSpPr>
                <p:cNvPr id="107" name="TextBox 106"/>
                <p:cNvSpPr txBox="1"/>
                <p:nvPr/>
              </p:nvSpPr>
              <p:spPr>
                <a:xfrm>
                  <a:off x="2274711" y="416827"/>
                  <a:ext cx="1876491" cy="545479"/>
                </a:xfrm>
                <a:prstGeom prst="rect">
                  <a:avLst/>
                </a:prstGeom>
                <a:solidFill>
                  <a:schemeClr val="lt1"/>
                </a:solidFill>
                <a:ln w="22225" cmpd="sng">
                  <a:solidFill>
                    <a:schemeClr val="tx1"/>
                  </a:solidFill>
                </a:ln>
              </p:spPr>
              <p:style>
                <a:lnRef idx="0">
                  <a:scrgbClr r="0" g="0" b="0"/>
                </a:lnRef>
                <a:fillRef idx="0">
                  <a:scrgbClr r="0" g="0" b="0"/>
                </a:fillRef>
                <a:effectRef idx="0">
                  <a:scrgbClr r="0" g="0" b="0"/>
                </a:effectRef>
                <a:fontRef idx="minor">
                  <a:schemeClr val="dk1"/>
                </a:fontRef>
              </p:style>
              <p:txBody>
                <a:bodyPr vert="horz"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b="1">
                      <a:solidFill>
                        <a:srgbClr val="00B0F0"/>
                      </a:solidFill>
                    </a:rPr>
                    <a:t>SOUTHCHESTER</a:t>
                  </a:r>
                </a:p>
              </p:txBody>
            </p:sp>
            <p:sp>
              <p:nvSpPr>
                <p:cNvPr id="108" name="TextBox 107"/>
                <p:cNvSpPr txBox="1"/>
                <p:nvPr/>
              </p:nvSpPr>
              <p:spPr>
                <a:xfrm>
                  <a:off x="4314345" y="416827"/>
                  <a:ext cx="1651001" cy="530619"/>
                </a:xfrm>
                <a:prstGeom prst="rect">
                  <a:avLst/>
                </a:prstGeom>
                <a:solidFill>
                  <a:schemeClr val="lt1"/>
                </a:solidFill>
                <a:ln w="22225" cmpd="sng">
                  <a:solidFill>
                    <a:schemeClr val="tx1"/>
                  </a:solidFill>
                </a:ln>
              </p:spPr>
              <p:style>
                <a:lnRef idx="0">
                  <a:scrgbClr r="0" g="0" b="0"/>
                </a:lnRef>
                <a:fillRef idx="0">
                  <a:scrgbClr r="0" g="0" b="0"/>
                </a:fillRef>
                <a:effectRef idx="0">
                  <a:scrgbClr r="0" g="0" b="0"/>
                </a:effectRef>
                <a:fontRef idx="minor">
                  <a:schemeClr val="dk1"/>
                </a:fontRef>
              </p:style>
              <p:txBody>
                <a:bodyPr vert="horz"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b="1">
                      <a:solidFill>
                        <a:srgbClr val="00B0F0"/>
                      </a:solidFill>
                    </a:rPr>
                    <a:t>ABSA ALTERNATIVE ASSET MANAGEMENT</a:t>
                  </a:r>
                </a:p>
              </p:txBody>
            </p:sp>
            <p:sp>
              <p:nvSpPr>
                <p:cNvPr id="110" name="TextBox 109"/>
                <p:cNvSpPr txBox="1"/>
                <p:nvPr/>
              </p:nvSpPr>
              <p:spPr>
                <a:xfrm>
                  <a:off x="3730120" y="1317944"/>
                  <a:ext cx="1651001" cy="622698"/>
                </a:xfrm>
                <a:prstGeom prst="rect">
                  <a:avLst/>
                </a:prstGeom>
                <a:solidFill>
                  <a:schemeClr val="lt1"/>
                </a:solidFill>
                <a:ln w="22225" cmpd="sng">
                  <a:solidFill>
                    <a:schemeClr val="tx1"/>
                  </a:solidFill>
                </a:ln>
              </p:spPr>
              <p:style>
                <a:lnRef idx="0">
                  <a:scrgbClr r="0" g="0" b="0"/>
                </a:lnRef>
                <a:fillRef idx="0">
                  <a:scrgbClr r="0" g="0" b="0"/>
                </a:fillRef>
                <a:effectRef idx="0">
                  <a:scrgbClr r="0" g="0" b="0"/>
                </a:effectRef>
                <a:fontRef idx="minor">
                  <a:schemeClr val="dk1"/>
                </a:fontRef>
              </p:style>
              <p:txBody>
                <a:bodyPr vert="horz"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b="1">
                      <a:solidFill>
                        <a:srgbClr val="00B0F0"/>
                      </a:solidFill>
                    </a:rPr>
                    <a:t>INVESTMENT &amp; CREDIT COMMITTEE</a:t>
                  </a:r>
                </a:p>
              </p:txBody>
            </p:sp>
          </p:grpSp>
        </p:grpSp>
      </p:grpSp>
      <p:sp>
        <p:nvSpPr>
          <p:cNvPr id="68" name="TextBox 67"/>
          <p:cNvSpPr txBox="1"/>
          <p:nvPr/>
        </p:nvSpPr>
        <p:spPr>
          <a:xfrm>
            <a:off x="2742180" y="5045080"/>
            <a:ext cx="1638404" cy="26985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b="1"/>
              <a:t>Manager</a:t>
            </a:r>
          </a:p>
        </p:txBody>
      </p:sp>
      <p:cxnSp>
        <p:nvCxnSpPr>
          <p:cNvPr id="6" name="Straight Connector 5">
            <a:extLst>
              <a:ext uri="{FF2B5EF4-FFF2-40B4-BE49-F238E27FC236}">
                <a16:creationId xmlns:a16="http://schemas.microsoft.com/office/drawing/2014/main" id="{62D35436-FD04-46CA-A378-1AEEE351193E}"/>
              </a:ext>
            </a:extLst>
          </p:cNvPr>
          <p:cNvCxnSpPr>
            <a:cxnSpLocks/>
            <a:stCxn id="97" idx="3"/>
          </p:cNvCxnSpPr>
          <p:nvPr/>
        </p:nvCxnSpPr>
        <p:spPr>
          <a:xfrm>
            <a:off x="2149183" y="2333280"/>
            <a:ext cx="141470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D7D48234-028A-43CB-A738-2AA51DAD2A9A}"/>
              </a:ext>
            </a:extLst>
          </p:cNvPr>
          <p:cNvCxnSpPr/>
          <p:nvPr/>
        </p:nvCxnSpPr>
        <p:spPr>
          <a:xfrm>
            <a:off x="3563888" y="2333280"/>
            <a:ext cx="0" cy="27914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ACC9293C-5D9C-4F6C-AF9C-A2E4101D486D}"/>
              </a:ext>
            </a:extLst>
          </p:cNvPr>
          <p:cNvCxnSpPr>
            <a:cxnSpLocks/>
            <a:stCxn id="98" idx="3"/>
          </p:cNvCxnSpPr>
          <p:nvPr/>
        </p:nvCxnSpPr>
        <p:spPr>
          <a:xfrm flipV="1">
            <a:off x="2147940" y="2973252"/>
            <a:ext cx="1127916" cy="3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0" name="TextBox 119">
            <a:extLst>
              <a:ext uri="{FF2B5EF4-FFF2-40B4-BE49-F238E27FC236}">
                <a16:creationId xmlns:a16="http://schemas.microsoft.com/office/drawing/2014/main" id="{02DB3CF8-3009-4D9E-84DC-1C798FF0767A}"/>
              </a:ext>
            </a:extLst>
          </p:cNvPr>
          <p:cNvSpPr txBox="1"/>
          <p:nvPr/>
        </p:nvSpPr>
        <p:spPr>
          <a:xfrm>
            <a:off x="6151303" y="4402340"/>
            <a:ext cx="1652825" cy="540168"/>
          </a:xfrm>
          <a:prstGeom prst="rect">
            <a:avLst/>
          </a:prstGeom>
          <a:solidFill>
            <a:schemeClr val="lt1"/>
          </a:solidFill>
          <a:ln w="22225" cmpd="sng">
            <a:solidFill>
              <a:schemeClr val="tx1"/>
            </a:solidFill>
          </a:ln>
        </p:spPr>
        <p:style>
          <a:lnRef idx="0">
            <a:scrgbClr r="0" g="0" b="0"/>
          </a:lnRef>
          <a:fillRef idx="0">
            <a:scrgbClr r="0" g="0" b="0"/>
          </a:fillRef>
          <a:effectRef idx="0">
            <a:scrgbClr r="0" g="0" b="0"/>
          </a:effectRef>
          <a:fontRef idx="minor">
            <a:schemeClr val="dk1"/>
          </a:fontRef>
        </p:style>
        <p:txBody>
          <a:bodyPr vert="horz"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b="1">
                <a:solidFill>
                  <a:srgbClr val="00B0F0"/>
                </a:solidFill>
              </a:rPr>
              <a:t>STANDARD BANK INVESTOR SERVICES</a:t>
            </a:r>
          </a:p>
        </p:txBody>
      </p:sp>
      <p:sp>
        <p:nvSpPr>
          <p:cNvPr id="121" name="TextBox 120">
            <a:extLst>
              <a:ext uri="{FF2B5EF4-FFF2-40B4-BE49-F238E27FC236}">
                <a16:creationId xmlns:a16="http://schemas.microsoft.com/office/drawing/2014/main" id="{8B446770-45F8-4DA5-B42B-8F114607F29D}"/>
              </a:ext>
            </a:extLst>
          </p:cNvPr>
          <p:cNvSpPr txBox="1"/>
          <p:nvPr/>
        </p:nvSpPr>
        <p:spPr>
          <a:xfrm>
            <a:off x="4441175" y="4400537"/>
            <a:ext cx="1652825" cy="540168"/>
          </a:xfrm>
          <a:prstGeom prst="rect">
            <a:avLst/>
          </a:prstGeom>
          <a:solidFill>
            <a:schemeClr val="lt1"/>
          </a:solidFill>
          <a:ln w="22225" cmpd="sng">
            <a:solidFill>
              <a:schemeClr val="tx1"/>
            </a:solidFill>
          </a:ln>
        </p:spPr>
        <p:style>
          <a:lnRef idx="0">
            <a:scrgbClr r="0" g="0" b="0"/>
          </a:lnRef>
          <a:fillRef idx="0">
            <a:scrgbClr r="0" g="0" b="0"/>
          </a:fillRef>
          <a:effectRef idx="0">
            <a:scrgbClr r="0" g="0" b="0"/>
          </a:effectRef>
          <a:fontRef idx="minor">
            <a:schemeClr val="dk1"/>
          </a:fontRef>
        </p:style>
        <p:txBody>
          <a:bodyPr vert="horz"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b="1">
                <a:solidFill>
                  <a:srgbClr val="00B0F0"/>
                </a:solidFill>
              </a:rPr>
              <a:t>JTC GROUP</a:t>
            </a:r>
          </a:p>
        </p:txBody>
      </p:sp>
      <p:sp>
        <p:nvSpPr>
          <p:cNvPr id="123" name="TextBox 122">
            <a:extLst>
              <a:ext uri="{FF2B5EF4-FFF2-40B4-BE49-F238E27FC236}">
                <a16:creationId xmlns:a16="http://schemas.microsoft.com/office/drawing/2014/main" id="{81DD61D3-F5A1-4A50-9218-27A4411422CE}"/>
              </a:ext>
            </a:extLst>
          </p:cNvPr>
          <p:cNvSpPr txBox="1"/>
          <p:nvPr/>
        </p:nvSpPr>
        <p:spPr>
          <a:xfrm>
            <a:off x="2727758" y="4402340"/>
            <a:ext cx="1652825" cy="540168"/>
          </a:xfrm>
          <a:prstGeom prst="rect">
            <a:avLst/>
          </a:prstGeom>
          <a:solidFill>
            <a:schemeClr val="lt1"/>
          </a:solidFill>
          <a:ln w="22225" cmpd="sng">
            <a:solidFill>
              <a:schemeClr val="tx1"/>
            </a:solidFill>
          </a:ln>
        </p:spPr>
        <p:style>
          <a:lnRef idx="0">
            <a:scrgbClr r="0" g="0" b="0"/>
          </a:lnRef>
          <a:fillRef idx="0">
            <a:scrgbClr r="0" g="0" b="0"/>
          </a:fillRef>
          <a:effectRef idx="0">
            <a:scrgbClr r="0" g="0" b="0"/>
          </a:effectRef>
          <a:fontRef idx="minor">
            <a:schemeClr val="dk1"/>
          </a:fontRef>
        </p:style>
        <p:txBody>
          <a:bodyPr vert="horz"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b="1">
                <a:solidFill>
                  <a:srgbClr val="00B0F0"/>
                </a:solidFill>
              </a:rPr>
              <a:t>IP MANAGEMENT COMPANY</a:t>
            </a:r>
          </a:p>
        </p:txBody>
      </p:sp>
      <p:sp>
        <p:nvSpPr>
          <p:cNvPr id="124" name="TextBox 123">
            <a:extLst>
              <a:ext uri="{FF2B5EF4-FFF2-40B4-BE49-F238E27FC236}">
                <a16:creationId xmlns:a16="http://schemas.microsoft.com/office/drawing/2014/main" id="{47B86FCF-9653-4189-95E3-DB71C2353FEC}"/>
              </a:ext>
            </a:extLst>
          </p:cNvPr>
          <p:cNvSpPr txBox="1"/>
          <p:nvPr/>
        </p:nvSpPr>
        <p:spPr>
          <a:xfrm>
            <a:off x="1015986" y="4402340"/>
            <a:ext cx="1652825" cy="540168"/>
          </a:xfrm>
          <a:prstGeom prst="rect">
            <a:avLst/>
          </a:prstGeom>
          <a:solidFill>
            <a:schemeClr val="lt1"/>
          </a:solidFill>
          <a:ln w="22225" cmpd="sng">
            <a:solidFill>
              <a:schemeClr val="tx1"/>
            </a:solidFill>
          </a:ln>
        </p:spPr>
        <p:style>
          <a:lnRef idx="0">
            <a:scrgbClr r="0" g="0" b="0"/>
          </a:lnRef>
          <a:fillRef idx="0">
            <a:scrgbClr r="0" g="0" b="0"/>
          </a:fillRef>
          <a:effectRef idx="0">
            <a:scrgbClr r="0" g="0" b="0"/>
          </a:effectRef>
          <a:fontRef idx="minor">
            <a:schemeClr val="dk1"/>
          </a:fontRef>
        </p:style>
        <p:txBody>
          <a:bodyPr vert="horz"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b="1">
                <a:solidFill>
                  <a:srgbClr val="00B0F0"/>
                </a:solidFill>
              </a:rPr>
              <a:t>MAITLAND </a:t>
            </a:r>
          </a:p>
        </p:txBody>
      </p:sp>
      <p:cxnSp>
        <p:nvCxnSpPr>
          <p:cNvPr id="125" name="Straight Connector 124">
            <a:extLst>
              <a:ext uri="{FF2B5EF4-FFF2-40B4-BE49-F238E27FC236}">
                <a16:creationId xmlns:a16="http://schemas.microsoft.com/office/drawing/2014/main" id="{1D862923-F6D2-437F-8B5D-EE189096CA0F}"/>
              </a:ext>
            </a:extLst>
          </p:cNvPr>
          <p:cNvCxnSpPr>
            <a:cxnSpLocks/>
          </p:cNvCxnSpPr>
          <p:nvPr/>
        </p:nvCxnSpPr>
        <p:spPr>
          <a:xfrm flipV="1">
            <a:off x="2154731" y="3621821"/>
            <a:ext cx="1409157" cy="3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Arrow Connector 125">
            <a:extLst>
              <a:ext uri="{FF2B5EF4-FFF2-40B4-BE49-F238E27FC236}">
                <a16:creationId xmlns:a16="http://schemas.microsoft.com/office/drawing/2014/main" id="{B60D03DC-5631-41E5-97AB-897BE3573B26}"/>
              </a:ext>
            </a:extLst>
          </p:cNvPr>
          <p:cNvCxnSpPr>
            <a:cxnSpLocks/>
          </p:cNvCxnSpPr>
          <p:nvPr/>
        </p:nvCxnSpPr>
        <p:spPr>
          <a:xfrm flipV="1">
            <a:off x="3563888" y="3334078"/>
            <a:ext cx="0" cy="29474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DA865A4-87E6-42F2-931C-43FAED14635C}"/>
              </a:ext>
            </a:extLst>
          </p:cNvPr>
          <p:cNvCxnSpPr/>
          <p:nvPr/>
        </p:nvCxnSpPr>
        <p:spPr>
          <a:xfrm>
            <a:off x="3563888" y="4184513"/>
            <a:ext cx="0" cy="2160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C97088F4-F29D-42F3-8CAC-8B32947CDC17}"/>
              </a:ext>
            </a:extLst>
          </p:cNvPr>
          <p:cNvCxnSpPr/>
          <p:nvPr/>
        </p:nvCxnSpPr>
        <p:spPr>
          <a:xfrm>
            <a:off x="5220072" y="4184513"/>
            <a:ext cx="0" cy="2160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0A16A2E-E1C4-4047-9781-2E8E6394828E}"/>
              </a:ext>
            </a:extLst>
          </p:cNvPr>
          <p:cNvCxnSpPr/>
          <p:nvPr/>
        </p:nvCxnSpPr>
        <p:spPr>
          <a:xfrm>
            <a:off x="3563888" y="4184513"/>
            <a:ext cx="64807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C229CD28-3D5C-42AB-94C6-DFBA82A76504}"/>
              </a:ext>
            </a:extLst>
          </p:cNvPr>
          <p:cNvCxnSpPr/>
          <p:nvPr/>
        </p:nvCxnSpPr>
        <p:spPr>
          <a:xfrm>
            <a:off x="4572000" y="4184513"/>
            <a:ext cx="64807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0CDA5A4D-FD90-4908-8F80-708FC133D96B}"/>
              </a:ext>
            </a:extLst>
          </p:cNvPr>
          <p:cNvCxnSpPr/>
          <p:nvPr/>
        </p:nvCxnSpPr>
        <p:spPr>
          <a:xfrm flipV="1">
            <a:off x="4211960" y="3341757"/>
            <a:ext cx="0" cy="84275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4" name="Straight Arrow Connector 133">
            <a:extLst>
              <a:ext uri="{FF2B5EF4-FFF2-40B4-BE49-F238E27FC236}">
                <a16:creationId xmlns:a16="http://schemas.microsoft.com/office/drawing/2014/main" id="{BECD709D-4D65-4728-9834-9ECEC4AD7DEA}"/>
              </a:ext>
            </a:extLst>
          </p:cNvPr>
          <p:cNvCxnSpPr/>
          <p:nvPr/>
        </p:nvCxnSpPr>
        <p:spPr>
          <a:xfrm flipV="1">
            <a:off x="4571750" y="3341757"/>
            <a:ext cx="0" cy="84275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11AD33D-A627-4E80-A826-1D3CFE25C72E}"/>
              </a:ext>
            </a:extLst>
          </p:cNvPr>
          <p:cNvCxnSpPr>
            <a:cxnSpLocks/>
          </p:cNvCxnSpPr>
          <p:nvPr/>
        </p:nvCxnSpPr>
        <p:spPr>
          <a:xfrm>
            <a:off x="1835696" y="3986776"/>
            <a:ext cx="0" cy="3954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4AA459AB-A152-4B96-BF6C-E901E5379BBB}"/>
              </a:ext>
            </a:extLst>
          </p:cNvPr>
          <p:cNvCxnSpPr>
            <a:cxnSpLocks/>
          </p:cNvCxnSpPr>
          <p:nvPr/>
        </p:nvCxnSpPr>
        <p:spPr>
          <a:xfrm>
            <a:off x="6876256" y="4006867"/>
            <a:ext cx="0" cy="3954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3E687AD-3CDD-4878-A096-6CAE31926235}"/>
              </a:ext>
            </a:extLst>
          </p:cNvPr>
          <p:cNvCxnSpPr>
            <a:cxnSpLocks/>
          </p:cNvCxnSpPr>
          <p:nvPr/>
        </p:nvCxnSpPr>
        <p:spPr>
          <a:xfrm>
            <a:off x="1835696" y="3997915"/>
            <a:ext cx="208823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E020767B-2EB8-41D4-B1CC-A7C75559841F}"/>
              </a:ext>
            </a:extLst>
          </p:cNvPr>
          <p:cNvCxnSpPr/>
          <p:nvPr/>
        </p:nvCxnSpPr>
        <p:spPr>
          <a:xfrm>
            <a:off x="4860032" y="4018340"/>
            <a:ext cx="201622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71BB923D-CC27-4CE3-84EE-02D9BCD0614A}"/>
              </a:ext>
            </a:extLst>
          </p:cNvPr>
          <p:cNvCxnSpPr>
            <a:cxnSpLocks/>
          </p:cNvCxnSpPr>
          <p:nvPr/>
        </p:nvCxnSpPr>
        <p:spPr>
          <a:xfrm flipV="1">
            <a:off x="3923928" y="3341758"/>
            <a:ext cx="0" cy="65615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2233F61B-5648-4CA9-9F3D-E992BECD4BBA}"/>
              </a:ext>
            </a:extLst>
          </p:cNvPr>
          <p:cNvCxnSpPr/>
          <p:nvPr/>
        </p:nvCxnSpPr>
        <p:spPr>
          <a:xfrm flipV="1">
            <a:off x="4848533" y="3342831"/>
            <a:ext cx="0" cy="67658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8" name="Straight Arrow Connector 137">
            <a:extLst>
              <a:ext uri="{FF2B5EF4-FFF2-40B4-BE49-F238E27FC236}">
                <a16:creationId xmlns:a16="http://schemas.microsoft.com/office/drawing/2014/main" id="{825926B0-9F13-4265-90EF-B0DF25CA18C4}"/>
              </a:ext>
            </a:extLst>
          </p:cNvPr>
          <p:cNvCxnSpPr>
            <a:cxnSpLocks/>
            <a:stCxn id="108" idx="2"/>
          </p:cNvCxnSpPr>
          <p:nvPr/>
        </p:nvCxnSpPr>
        <p:spPr>
          <a:xfrm>
            <a:off x="5959570" y="1370067"/>
            <a:ext cx="0" cy="33364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9" name="Straight Arrow Connector 138">
            <a:extLst>
              <a:ext uri="{FF2B5EF4-FFF2-40B4-BE49-F238E27FC236}">
                <a16:creationId xmlns:a16="http://schemas.microsoft.com/office/drawing/2014/main" id="{E133CE89-1B27-4195-BDB2-1227B0B7AE23}"/>
              </a:ext>
            </a:extLst>
          </p:cNvPr>
          <p:cNvCxnSpPr>
            <a:cxnSpLocks/>
          </p:cNvCxnSpPr>
          <p:nvPr/>
        </p:nvCxnSpPr>
        <p:spPr>
          <a:xfrm>
            <a:off x="4970835" y="2263180"/>
            <a:ext cx="0" cy="34924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8CF19B06-179F-4D19-B576-B37B40291C35}"/>
              </a:ext>
            </a:extLst>
          </p:cNvPr>
          <p:cNvCxnSpPr>
            <a:cxnSpLocks/>
            <a:stCxn id="107" idx="2"/>
          </p:cNvCxnSpPr>
          <p:nvPr/>
        </p:nvCxnSpPr>
        <p:spPr>
          <a:xfrm>
            <a:off x="4062623" y="1383449"/>
            <a:ext cx="5321" cy="122897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2" name="Straight Arrow Connector 141">
            <a:extLst>
              <a:ext uri="{FF2B5EF4-FFF2-40B4-BE49-F238E27FC236}">
                <a16:creationId xmlns:a16="http://schemas.microsoft.com/office/drawing/2014/main" id="{EC79A24F-8902-4C67-B16A-4DDE304E80DF}"/>
              </a:ext>
            </a:extLst>
          </p:cNvPr>
          <p:cNvCxnSpPr>
            <a:cxnSpLocks/>
          </p:cNvCxnSpPr>
          <p:nvPr/>
        </p:nvCxnSpPr>
        <p:spPr>
          <a:xfrm>
            <a:off x="4788024" y="1383449"/>
            <a:ext cx="0" cy="32026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3" name="TextBox 142">
            <a:extLst>
              <a:ext uri="{FF2B5EF4-FFF2-40B4-BE49-F238E27FC236}">
                <a16:creationId xmlns:a16="http://schemas.microsoft.com/office/drawing/2014/main" id="{51C982CC-E95A-4C3E-B4F6-CD62DED1B288}"/>
              </a:ext>
            </a:extLst>
          </p:cNvPr>
          <p:cNvSpPr txBox="1"/>
          <p:nvPr/>
        </p:nvSpPr>
        <p:spPr>
          <a:xfrm>
            <a:off x="1393049" y="1052736"/>
            <a:ext cx="1665604" cy="27641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b="1"/>
              <a:t>Portfolio Manager</a:t>
            </a:r>
          </a:p>
        </p:txBody>
      </p:sp>
      <p:sp>
        <p:nvSpPr>
          <p:cNvPr id="144" name="TextBox 143">
            <a:extLst>
              <a:ext uri="{FF2B5EF4-FFF2-40B4-BE49-F238E27FC236}">
                <a16:creationId xmlns:a16="http://schemas.microsoft.com/office/drawing/2014/main" id="{2E058237-42EB-4CB4-824E-C0D7A428EAC2}"/>
              </a:ext>
            </a:extLst>
          </p:cNvPr>
          <p:cNvSpPr txBox="1"/>
          <p:nvPr/>
        </p:nvSpPr>
        <p:spPr>
          <a:xfrm>
            <a:off x="6820402" y="949665"/>
            <a:ext cx="1665604" cy="39110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b="1"/>
              <a:t>Sub-Investment Advisor to the Portfolio Manager</a:t>
            </a:r>
          </a:p>
        </p:txBody>
      </p:sp>
      <p:sp>
        <p:nvSpPr>
          <p:cNvPr id="43" name="Title 2">
            <a:extLst>
              <a:ext uri="{FF2B5EF4-FFF2-40B4-BE49-F238E27FC236}">
                <a16:creationId xmlns:a16="http://schemas.microsoft.com/office/drawing/2014/main" id="{C3E0E046-0425-490D-B536-EC6BB2A889D5}"/>
              </a:ext>
            </a:extLst>
          </p:cNvPr>
          <p:cNvSpPr txBox="1">
            <a:spLocks/>
          </p:cNvSpPr>
          <p:nvPr/>
        </p:nvSpPr>
        <p:spPr>
          <a:xfrm>
            <a:off x="338915" y="116698"/>
            <a:ext cx="6523830" cy="749766"/>
          </a:xfrm>
          <a:prstGeom prst="rect">
            <a:avLst/>
          </a:prstGeom>
        </p:spPr>
        <p:txBody>
          <a:bodyPr/>
          <a:lstStyle>
            <a:lvl1pPr algn="r" defTabSz="457200" rtl="0" eaLnBrk="1" latinLnBrk="0" hangingPunct="1">
              <a:spcBef>
                <a:spcPct val="0"/>
              </a:spcBef>
              <a:buNone/>
              <a:defRPr sz="2400" b="1" kern="1200" cap="all">
                <a:solidFill>
                  <a:srgbClr val="A6A6A6"/>
                </a:solidFill>
                <a:latin typeface="Arial"/>
                <a:ea typeface="+mj-ea"/>
                <a:cs typeface="Arial"/>
              </a:defRPr>
            </a:lvl1pPr>
          </a:lstStyle>
          <a:p>
            <a:pPr marL="715963" indent="-628650" algn="l">
              <a:defRPr/>
            </a:pPr>
            <a:r>
              <a:rPr lang="en-US" sz="2600">
                <a:solidFill>
                  <a:schemeClr val="accent5">
                    <a:lumMod val="75000"/>
                  </a:schemeClr>
                </a:solidFill>
                <a:latin typeface="Trebuchet MS" panose="020B0603020202020204" pitchFamily="34" charset="0"/>
              </a:rPr>
              <a:t>Fund structure</a:t>
            </a:r>
          </a:p>
        </p:txBody>
      </p:sp>
      <p:cxnSp>
        <p:nvCxnSpPr>
          <p:cNvPr id="44" name="Straight Connector 43">
            <a:extLst>
              <a:ext uri="{FF2B5EF4-FFF2-40B4-BE49-F238E27FC236}">
                <a16:creationId xmlns:a16="http://schemas.microsoft.com/office/drawing/2014/main" id="{D9D69B05-68D4-4B70-A307-FE6EFD258D20}"/>
              </a:ext>
            </a:extLst>
          </p:cNvPr>
          <p:cNvCxnSpPr>
            <a:cxnSpLocks/>
          </p:cNvCxnSpPr>
          <p:nvPr/>
        </p:nvCxnSpPr>
        <p:spPr>
          <a:xfrm>
            <a:off x="508571" y="548680"/>
            <a:ext cx="216024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239070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627784" y="987560"/>
            <a:ext cx="6264696" cy="4663529"/>
          </a:xfrm>
        </p:spPr>
        <p:txBody>
          <a:bodyPr>
            <a:noAutofit/>
          </a:bodyPr>
          <a:lstStyle/>
          <a:p>
            <a:pPr marL="342900" lvl="1" indent="-342900" algn="just">
              <a:spcBef>
                <a:spcPts val="800"/>
              </a:spcBef>
              <a:spcAft>
                <a:spcPts val="800"/>
              </a:spcAft>
              <a:buClr>
                <a:schemeClr val="accent5">
                  <a:lumMod val="75000"/>
                </a:schemeClr>
              </a:buClr>
              <a:buFont typeface="Wingdings" pitchFamily="2" charset="2"/>
              <a:buChar char="v"/>
            </a:pPr>
            <a:r>
              <a:rPr lang="en-US" sz="1600" b="0">
                <a:solidFill>
                  <a:schemeClr val="tx1">
                    <a:lumMod val="65000"/>
                    <a:lumOff val="35000"/>
                  </a:schemeClr>
                </a:solidFill>
                <a:latin typeface="Trebuchet MS" panose="020B0603020202020204" pitchFamily="34" charset="0"/>
              </a:rPr>
              <a:t>CISCA regulated Collective Investment Schemes Portfolio</a:t>
            </a:r>
          </a:p>
          <a:p>
            <a:pPr marL="342900" lvl="1" indent="-342900" algn="just">
              <a:spcBef>
                <a:spcPts val="800"/>
              </a:spcBef>
              <a:spcAft>
                <a:spcPts val="800"/>
              </a:spcAft>
              <a:buClr>
                <a:schemeClr val="accent5">
                  <a:lumMod val="75000"/>
                </a:schemeClr>
              </a:buClr>
              <a:buFont typeface="Wingdings" pitchFamily="2" charset="2"/>
              <a:buChar char="v"/>
            </a:pPr>
            <a:r>
              <a:rPr lang="en-US" sz="1600" b="0">
                <a:solidFill>
                  <a:schemeClr val="tx1">
                    <a:lumMod val="65000"/>
                    <a:lumOff val="35000"/>
                  </a:schemeClr>
                </a:solidFill>
                <a:latin typeface="Trebuchet MS" panose="020B0603020202020204" pitchFamily="34" charset="0"/>
              </a:rPr>
              <a:t>Capital secure dividend yielding investment offering</a:t>
            </a:r>
          </a:p>
          <a:p>
            <a:pPr marL="342900" lvl="1" indent="-342900" algn="just">
              <a:spcBef>
                <a:spcPts val="800"/>
              </a:spcBef>
              <a:spcAft>
                <a:spcPts val="800"/>
              </a:spcAft>
              <a:buClr>
                <a:srgbClr val="31859C"/>
              </a:buClr>
              <a:buFont typeface="Wingdings" pitchFamily="2" charset="2"/>
              <a:buChar char="v"/>
            </a:pPr>
            <a:r>
              <a:rPr lang="en-US" sz="1600" b="0">
                <a:solidFill>
                  <a:schemeClr val="tx1">
                    <a:lumMod val="65000"/>
                    <a:lumOff val="35000"/>
                  </a:schemeClr>
                </a:solidFill>
                <a:latin typeface="Trebuchet MS" panose="020B0603020202020204" pitchFamily="34" charset="0"/>
              </a:rPr>
              <a:t>Stringent risk profile aimed at preserving capital</a:t>
            </a:r>
          </a:p>
          <a:p>
            <a:pPr marL="342900" lvl="1" indent="-342900" algn="just">
              <a:spcBef>
                <a:spcPts val="800"/>
              </a:spcBef>
              <a:spcAft>
                <a:spcPts val="800"/>
              </a:spcAft>
              <a:buClr>
                <a:srgbClr val="31859C"/>
              </a:buClr>
              <a:buFont typeface="Wingdings" pitchFamily="2" charset="2"/>
              <a:buChar char="v"/>
            </a:pPr>
            <a:r>
              <a:rPr lang="en-US" sz="1600" b="0">
                <a:solidFill>
                  <a:schemeClr val="tx1">
                    <a:lumMod val="65000"/>
                    <a:lumOff val="35000"/>
                  </a:schemeClr>
                </a:solidFill>
                <a:latin typeface="Trebuchet MS" panose="020B0603020202020204" pitchFamily="34" charset="0"/>
              </a:rPr>
              <a:t>Only floating rate investments will be included in order to limit potential losses being incurred due to interest rate hikes</a:t>
            </a:r>
          </a:p>
          <a:p>
            <a:pPr marL="342900" lvl="1" indent="-342900" algn="just">
              <a:spcBef>
                <a:spcPts val="800"/>
              </a:spcBef>
              <a:spcAft>
                <a:spcPts val="800"/>
              </a:spcAft>
              <a:buClr>
                <a:schemeClr val="accent5">
                  <a:lumMod val="75000"/>
                </a:schemeClr>
              </a:buClr>
              <a:buFont typeface="Wingdings" pitchFamily="2" charset="2"/>
              <a:buChar char="v"/>
            </a:pPr>
            <a:r>
              <a:rPr lang="en-ZA" sz="1600" b="0">
                <a:solidFill>
                  <a:schemeClr val="tx1">
                    <a:lumMod val="65000"/>
                    <a:lumOff val="35000"/>
                  </a:schemeClr>
                </a:solidFill>
                <a:latin typeface="Trebuchet MS" panose="020B0603020202020204" pitchFamily="34" charset="0"/>
              </a:rPr>
              <a:t>The Fund strives to maintain a constant R1.00 price per unit</a:t>
            </a:r>
            <a:endParaRPr lang="en-US" sz="1600" b="0">
              <a:solidFill>
                <a:schemeClr val="tx1">
                  <a:lumMod val="65000"/>
                  <a:lumOff val="35000"/>
                </a:schemeClr>
              </a:solidFill>
              <a:latin typeface="Trebuchet MS" panose="020B0603020202020204" pitchFamily="34" charset="0"/>
            </a:endParaRPr>
          </a:p>
          <a:p>
            <a:pPr marL="342900" lvl="1" indent="-342900" algn="just">
              <a:spcBef>
                <a:spcPts val="800"/>
              </a:spcBef>
              <a:spcAft>
                <a:spcPts val="800"/>
              </a:spcAft>
              <a:buClr>
                <a:schemeClr val="accent5">
                  <a:lumMod val="75000"/>
                </a:schemeClr>
              </a:buClr>
              <a:buFont typeface="Wingdings" pitchFamily="2" charset="2"/>
              <a:buChar char="v"/>
            </a:pPr>
            <a:r>
              <a:rPr lang="en-US" sz="1600" b="0">
                <a:solidFill>
                  <a:schemeClr val="tx1">
                    <a:lumMod val="65000"/>
                    <a:lumOff val="35000"/>
                  </a:schemeClr>
                </a:solidFill>
                <a:latin typeface="Trebuchet MS" panose="020B0603020202020204" pitchFamily="34" charset="0"/>
              </a:rPr>
              <a:t>Income will be paid monthly in arrears or reinvested as elected in accordance with industry practice </a:t>
            </a:r>
          </a:p>
          <a:p>
            <a:pPr marL="285750" indent="-285750" algn="just">
              <a:buFont typeface="Arial" charset="0"/>
              <a:buChar char="•"/>
            </a:pPr>
            <a:endParaRPr lang="en-US" sz="2200" b="0">
              <a:solidFill>
                <a:schemeClr val="tx1">
                  <a:lumMod val="65000"/>
                  <a:lumOff val="35000"/>
                </a:schemeClr>
              </a:solidFill>
              <a:latin typeface="Trebuchet MS" panose="020B0603020202020204" pitchFamily="34" charset="0"/>
            </a:endParaRPr>
          </a:p>
        </p:txBody>
      </p:sp>
      <p:sp>
        <p:nvSpPr>
          <p:cNvPr id="3" name="Title 2"/>
          <p:cNvSpPr>
            <a:spLocks noGrp="1"/>
          </p:cNvSpPr>
          <p:nvPr>
            <p:ph type="title"/>
          </p:nvPr>
        </p:nvSpPr>
        <p:spPr>
          <a:xfrm>
            <a:off x="2483768" y="175945"/>
            <a:ext cx="6523830" cy="749766"/>
          </a:xfrm>
        </p:spPr>
        <p:txBody>
          <a:bodyPr/>
          <a:lstStyle/>
          <a:p>
            <a:pPr marL="715963" indent="-628650" algn="l">
              <a:defRPr/>
            </a:pPr>
            <a:r>
              <a:rPr lang="en-US" sz="2600" b="1">
                <a:solidFill>
                  <a:schemeClr val="accent5">
                    <a:lumMod val="75000"/>
                  </a:schemeClr>
                </a:solidFill>
                <a:latin typeface="Trebuchet MS" panose="020B0603020202020204" pitchFamily="34" charset="0"/>
              </a:rPr>
              <a:t>FUND </a:t>
            </a:r>
            <a:r>
              <a:rPr lang="en-US" sz="2600" b="1">
                <a:solidFill>
                  <a:srgbClr val="31859C"/>
                </a:solidFill>
                <a:latin typeface="Trebuchet MS" panose="020B0603020202020204" pitchFamily="34" charset="0"/>
              </a:rPr>
              <a:t>CHARACTERISTICS</a:t>
            </a:r>
            <a:r>
              <a:rPr lang="en-US" sz="2600" b="1">
                <a:solidFill>
                  <a:schemeClr val="accent5">
                    <a:lumMod val="75000"/>
                  </a:schemeClr>
                </a:solidFill>
                <a:latin typeface="Trebuchet MS" panose="020B0603020202020204" pitchFamily="34" charset="0"/>
              </a:rPr>
              <a:t> </a:t>
            </a:r>
          </a:p>
        </p:txBody>
      </p:sp>
      <p:cxnSp>
        <p:nvCxnSpPr>
          <p:cNvPr id="4" name="Straight Connector 3">
            <a:extLst>
              <a:ext uri="{FF2B5EF4-FFF2-40B4-BE49-F238E27FC236}">
                <a16:creationId xmlns:a16="http://schemas.microsoft.com/office/drawing/2014/main" id="{896FE273-529A-4CEA-BAC3-BF6729692DD7}"/>
              </a:ext>
            </a:extLst>
          </p:cNvPr>
          <p:cNvCxnSpPr>
            <a:cxnSpLocks/>
          </p:cNvCxnSpPr>
          <p:nvPr/>
        </p:nvCxnSpPr>
        <p:spPr>
          <a:xfrm>
            <a:off x="2699792" y="764704"/>
            <a:ext cx="3672408" cy="0"/>
          </a:xfrm>
          <a:prstGeom prst="line">
            <a:avLst/>
          </a:prstGeom>
        </p:spPr>
        <p:style>
          <a:lnRef idx="1">
            <a:schemeClr val="accent5"/>
          </a:lnRef>
          <a:fillRef idx="0">
            <a:schemeClr val="accent5"/>
          </a:fillRef>
          <a:effectRef idx="0">
            <a:schemeClr val="accent5"/>
          </a:effectRef>
          <a:fontRef idx="minor">
            <a:schemeClr val="tx1"/>
          </a:fontRef>
        </p:style>
      </p:cxnSp>
      <p:pic>
        <p:nvPicPr>
          <p:cNvPr id="7" name="Picture 6">
            <a:extLst>
              <a:ext uri="{FF2B5EF4-FFF2-40B4-BE49-F238E27FC236}">
                <a16:creationId xmlns:a16="http://schemas.microsoft.com/office/drawing/2014/main" id="{E2240090-3947-4AD7-9055-ED86AB854505}"/>
              </a:ext>
            </a:extLst>
          </p:cNvPr>
          <p:cNvPicPr>
            <a:picLocks noChangeAspect="1"/>
          </p:cNvPicPr>
          <p:nvPr/>
        </p:nvPicPr>
        <p:blipFill>
          <a:blip r:embed="rId2"/>
          <a:stretch>
            <a:fillRect/>
          </a:stretch>
        </p:blipFill>
        <p:spPr>
          <a:xfrm>
            <a:off x="73042" y="116632"/>
            <a:ext cx="2410725" cy="5335717"/>
          </a:xfrm>
          <a:prstGeom prst="rect">
            <a:avLst/>
          </a:prstGeom>
        </p:spPr>
      </p:pic>
    </p:spTree>
    <p:extLst>
      <p:ext uri="{BB962C8B-B14F-4D97-AF65-F5344CB8AC3E}">
        <p14:creationId xmlns:p14="http://schemas.microsoft.com/office/powerpoint/2010/main" val="2723904109"/>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627784" y="970090"/>
            <a:ext cx="6264696" cy="4663529"/>
          </a:xfrm>
        </p:spPr>
        <p:txBody>
          <a:bodyPr>
            <a:noAutofit/>
          </a:bodyPr>
          <a:lstStyle/>
          <a:p>
            <a:pPr marL="342900" lvl="1" indent="-342900" algn="just">
              <a:spcBef>
                <a:spcPts val="800"/>
              </a:spcBef>
              <a:spcAft>
                <a:spcPts val="800"/>
              </a:spcAft>
              <a:buClr>
                <a:schemeClr val="accent5">
                  <a:lumMod val="75000"/>
                </a:schemeClr>
              </a:buClr>
              <a:buFont typeface="Wingdings" pitchFamily="2" charset="2"/>
              <a:buChar char="v"/>
            </a:pPr>
            <a:r>
              <a:rPr lang="en-US" sz="1600" b="0">
                <a:solidFill>
                  <a:schemeClr val="tx1">
                    <a:lumMod val="65000"/>
                    <a:lumOff val="35000"/>
                  </a:schemeClr>
                </a:solidFill>
                <a:latin typeface="Trebuchet MS" panose="020B0603020202020204" pitchFamily="34" charset="0"/>
              </a:rPr>
              <a:t>Capital secure dividend yielding investment offering</a:t>
            </a:r>
          </a:p>
          <a:p>
            <a:pPr marL="342900" lvl="1" indent="-342900" algn="just">
              <a:spcBef>
                <a:spcPts val="800"/>
              </a:spcBef>
              <a:spcAft>
                <a:spcPts val="800"/>
              </a:spcAft>
              <a:buClr>
                <a:schemeClr val="accent5">
                  <a:lumMod val="75000"/>
                </a:schemeClr>
              </a:buClr>
              <a:buFont typeface="Wingdings" pitchFamily="2" charset="2"/>
              <a:buChar char="v"/>
            </a:pPr>
            <a:r>
              <a:rPr lang="en-US" sz="1600" b="0">
                <a:solidFill>
                  <a:schemeClr val="tx1">
                    <a:lumMod val="65000"/>
                    <a:lumOff val="35000"/>
                  </a:schemeClr>
                </a:solidFill>
                <a:latin typeface="Trebuchet MS" panose="020B0603020202020204" pitchFamily="34" charset="0"/>
              </a:rPr>
              <a:t>Individual investors, trusts &amp; corporates  </a:t>
            </a:r>
          </a:p>
          <a:p>
            <a:pPr marL="800100" lvl="2" indent="-342900" algn="just">
              <a:spcBef>
                <a:spcPts val="800"/>
              </a:spcBef>
              <a:spcAft>
                <a:spcPts val="800"/>
              </a:spcAft>
              <a:buClr>
                <a:schemeClr val="accent5">
                  <a:lumMod val="75000"/>
                </a:schemeClr>
              </a:buClr>
              <a:buFont typeface="Wingdings" pitchFamily="2" charset="2"/>
              <a:buChar char="v"/>
            </a:pPr>
            <a:r>
              <a:rPr lang="en-US">
                <a:solidFill>
                  <a:schemeClr val="tx1">
                    <a:lumMod val="65000"/>
                    <a:lumOff val="35000"/>
                  </a:schemeClr>
                </a:solidFill>
                <a:latin typeface="Trebuchet MS" panose="020B0603020202020204" pitchFamily="34" charset="0"/>
              </a:rPr>
              <a:t>Secure investment </a:t>
            </a:r>
          </a:p>
          <a:p>
            <a:pPr marL="800100" lvl="2" indent="-342900" algn="just">
              <a:spcBef>
                <a:spcPts val="800"/>
              </a:spcBef>
              <a:spcAft>
                <a:spcPts val="800"/>
              </a:spcAft>
              <a:buClr>
                <a:schemeClr val="accent5">
                  <a:lumMod val="75000"/>
                </a:schemeClr>
              </a:buClr>
              <a:buFont typeface="Wingdings" pitchFamily="2" charset="2"/>
              <a:buChar char="v"/>
            </a:pPr>
            <a:r>
              <a:rPr lang="en-US">
                <a:solidFill>
                  <a:schemeClr val="tx1">
                    <a:lumMod val="65000"/>
                    <a:lumOff val="35000"/>
                  </a:schemeClr>
                </a:solidFill>
                <a:latin typeface="Trebuchet MS" panose="020B0603020202020204" pitchFamily="34" charset="0"/>
              </a:rPr>
              <a:t>Yield vs risk  </a:t>
            </a:r>
          </a:p>
          <a:p>
            <a:pPr marL="800100" lvl="2" indent="-342900" algn="just">
              <a:spcBef>
                <a:spcPts val="800"/>
              </a:spcBef>
              <a:spcAft>
                <a:spcPts val="800"/>
              </a:spcAft>
              <a:buClr>
                <a:schemeClr val="accent5">
                  <a:lumMod val="75000"/>
                </a:schemeClr>
              </a:buClr>
              <a:buFont typeface="Wingdings" pitchFamily="2" charset="2"/>
              <a:buChar char="v"/>
            </a:pPr>
            <a:r>
              <a:rPr lang="en-US">
                <a:solidFill>
                  <a:schemeClr val="tx1">
                    <a:lumMod val="65000"/>
                    <a:lumOff val="35000"/>
                  </a:schemeClr>
                </a:solidFill>
                <a:latin typeface="Trebuchet MS" panose="020B0603020202020204" pitchFamily="34" charset="0"/>
              </a:rPr>
              <a:t>Tax efficient income  </a:t>
            </a:r>
          </a:p>
          <a:p>
            <a:pPr marL="342900" lvl="1" indent="-342900" algn="just">
              <a:spcBef>
                <a:spcPts val="800"/>
              </a:spcBef>
              <a:spcAft>
                <a:spcPts val="800"/>
              </a:spcAft>
              <a:buClr>
                <a:schemeClr val="accent5">
                  <a:lumMod val="75000"/>
                </a:schemeClr>
              </a:buClr>
              <a:buFont typeface="Wingdings" pitchFamily="2" charset="2"/>
              <a:buChar char="v"/>
            </a:pPr>
            <a:endParaRPr lang="en-US" sz="1600" b="0">
              <a:solidFill>
                <a:schemeClr val="tx1">
                  <a:lumMod val="65000"/>
                  <a:lumOff val="35000"/>
                </a:schemeClr>
              </a:solidFill>
              <a:latin typeface="Trebuchet MS" panose="020B0603020202020204" pitchFamily="34" charset="0"/>
            </a:endParaRPr>
          </a:p>
          <a:p>
            <a:pPr marL="285750" indent="-285750" algn="just">
              <a:buFont typeface="Arial" charset="0"/>
              <a:buChar char="•"/>
            </a:pPr>
            <a:endParaRPr lang="en-US" sz="2200" b="0">
              <a:solidFill>
                <a:schemeClr val="tx1">
                  <a:lumMod val="65000"/>
                  <a:lumOff val="35000"/>
                </a:schemeClr>
              </a:solidFill>
              <a:latin typeface="Trebuchet MS" panose="020B0603020202020204" pitchFamily="34" charset="0"/>
            </a:endParaRPr>
          </a:p>
        </p:txBody>
      </p:sp>
      <p:sp>
        <p:nvSpPr>
          <p:cNvPr id="3" name="Title 2"/>
          <p:cNvSpPr>
            <a:spLocks noGrp="1"/>
          </p:cNvSpPr>
          <p:nvPr>
            <p:ph type="title"/>
          </p:nvPr>
        </p:nvSpPr>
        <p:spPr>
          <a:xfrm>
            <a:off x="2483768" y="175945"/>
            <a:ext cx="6523830" cy="749766"/>
          </a:xfrm>
        </p:spPr>
        <p:txBody>
          <a:bodyPr/>
          <a:lstStyle/>
          <a:p>
            <a:pPr marL="715963" indent="-628650" algn="l">
              <a:defRPr/>
            </a:pPr>
            <a:r>
              <a:rPr lang="en-US" sz="2600" b="1">
                <a:solidFill>
                  <a:schemeClr val="accent5">
                    <a:lumMod val="75000"/>
                  </a:schemeClr>
                </a:solidFill>
                <a:latin typeface="Trebuchet MS" panose="020B0603020202020204" pitchFamily="34" charset="0"/>
              </a:rPr>
              <a:t>INVESTOR PROFILE </a:t>
            </a:r>
          </a:p>
        </p:txBody>
      </p:sp>
      <p:cxnSp>
        <p:nvCxnSpPr>
          <p:cNvPr id="4" name="Straight Connector 3">
            <a:extLst>
              <a:ext uri="{FF2B5EF4-FFF2-40B4-BE49-F238E27FC236}">
                <a16:creationId xmlns:a16="http://schemas.microsoft.com/office/drawing/2014/main" id="{896FE273-529A-4CEA-BAC3-BF6729692DD7}"/>
              </a:ext>
            </a:extLst>
          </p:cNvPr>
          <p:cNvCxnSpPr>
            <a:cxnSpLocks/>
          </p:cNvCxnSpPr>
          <p:nvPr/>
        </p:nvCxnSpPr>
        <p:spPr>
          <a:xfrm>
            <a:off x="2627784" y="620688"/>
            <a:ext cx="3096344" cy="0"/>
          </a:xfrm>
          <a:prstGeom prst="line">
            <a:avLst/>
          </a:prstGeom>
        </p:spPr>
        <p:style>
          <a:lnRef idx="1">
            <a:schemeClr val="accent5"/>
          </a:lnRef>
          <a:fillRef idx="0">
            <a:schemeClr val="accent5"/>
          </a:fillRef>
          <a:effectRef idx="0">
            <a:schemeClr val="accent5"/>
          </a:effectRef>
          <a:fontRef idx="minor">
            <a:schemeClr val="tx1"/>
          </a:fontRef>
        </p:style>
      </p:cxnSp>
      <p:pic>
        <p:nvPicPr>
          <p:cNvPr id="7" name="Picture 6">
            <a:extLst>
              <a:ext uri="{FF2B5EF4-FFF2-40B4-BE49-F238E27FC236}">
                <a16:creationId xmlns:a16="http://schemas.microsoft.com/office/drawing/2014/main" id="{E2240090-3947-4AD7-9055-ED86AB854505}"/>
              </a:ext>
            </a:extLst>
          </p:cNvPr>
          <p:cNvPicPr>
            <a:picLocks noChangeAspect="1"/>
          </p:cNvPicPr>
          <p:nvPr/>
        </p:nvPicPr>
        <p:blipFill>
          <a:blip r:embed="rId2"/>
          <a:stretch>
            <a:fillRect/>
          </a:stretch>
        </p:blipFill>
        <p:spPr>
          <a:xfrm>
            <a:off x="73042" y="116632"/>
            <a:ext cx="2410725" cy="5335717"/>
          </a:xfrm>
          <a:prstGeom prst="rect">
            <a:avLst/>
          </a:prstGeom>
        </p:spPr>
      </p:pic>
    </p:spTree>
    <p:extLst>
      <p:ext uri="{BB962C8B-B14F-4D97-AF65-F5344CB8AC3E}">
        <p14:creationId xmlns:p14="http://schemas.microsoft.com/office/powerpoint/2010/main" val="2557000741"/>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627784" y="764704"/>
            <a:ext cx="6264696" cy="1954854"/>
          </a:xfrm>
        </p:spPr>
        <p:txBody>
          <a:bodyPr>
            <a:noAutofit/>
          </a:bodyPr>
          <a:lstStyle/>
          <a:p>
            <a:pPr marL="342900" lvl="1" indent="-342900" algn="l">
              <a:spcBef>
                <a:spcPts val="800"/>
              </a:spcBef>
              <a:spcAft>
                <a:spcPts val="800"/>
              </a:spcAft>
              <a:buClr>
                <a:schemeClr val="accent5">
                  <a:lumMod val="75000"/>
                </a:schemeClr>
              </a:buClr>
              <a:buFont typeface="Wingdings" pitchFamily="2" charset="2"/>
              <a:buChar char="v"/>
            </a:pPr>
            <a:endParaRPr lang="en-US" sz="1600" b="0">
              <a:solidFill>
                <a:schemeClr val="tx1">
                  <a:lumMod val="65000"/>
                  <a:lumOff val="35000"/>
                </a:schemeClr>
              </a:solidFill>
              <a:latin typeface="Trebuchet MS" panose="020B0603020202020204" pitchFamily="34" charset="0"/>
            </a:endParaRPr>
          </a:p>
          <a:p>
            <a:pPr marL="342900" lvl="1" indent="-342900" algn="just">
              <a:spcBef>
                <a:spcPts val="800"/>
              </a:spcBef>
              <a:spcAft>
                <a:spcPts val="800"/>
              </a:spcAft>
              <a:buClr>
                <a:schemeClr val="accent5">
                  <a:lumMod val="75000"/>
                </a:schemeClr>
              </a:buClr>
              <a:buFont typeface="Wingdings" pitchFamily="2" charset="2"/>
              <a:buChar char="v"/>
            </a:pPr>
            <a:r>
              <a:rPr lang="en-US" sz="1600" b="0">
                <a:solidFill>
                  <a:schemeClr val="tx1">
                    <a:lumMod val="65000"/>
                    <a:lumOff val="35000"/>
                  </a:schemeClr>
                </a:solidFill>
                <a:latin typeface="Trebuchet MS" panose="020B0603020202020204" pitchFamily="34" charset="0"/>
              </a:rPr>
              <a:t>What am I exposed to ?</a:t>
            </a:r>
          </a:p>
          <a:p>
            <a:pPr marL="342900" lvl="1" indent="-342900" algn="just">
              <a:spcBef>
                <a:spcPts val="800"/>
              </a:spcBef>
              <a:spcAft>
                <a:spcPts val="800"/>
              </a:spcAft>
              <a:buClr>
                <a:schemeClr val="accent5">
                  <a:lumMod val="75000"/>
                </a:schemeClr>
              </a:buClr>
              <a:buFont typeface="Wingdings" pitchFamily="2" charset="2"/>
              <a:buChar char="v"/>
            </a:pPr>
            <a:r>
              <a:rPr lang="en-US" sz="1600" b="0">
                <a:solidFill>
                  <a:schemeClr val="tx1">
                    <a:lumMod val="65000"/>
                    <a:lumOff val="35000"/>
                  </a:schemeClr>
                </a:solidFill>
                <a:latin typeface="Trebuchet MS" panose="020B0603020202020204" pitchFamily="34" charset="0"/>
              </a:rPr>
              <a:t>How accessible is my investment / capital ? </a:t>
            </a:r>
          </a:p>
          <a:p>
            <a:pPr marL="342900" lvl="1" indent="-342900" algn="just">
              <a:spcBef>
                <a:spcPts val="800"/>
              </a:spcBef>
              <a:spcAft>
                <a:spcPts val="800"/>
              </a:spcAft>
              <a:buClr>
                <a:schemeClr val="accent5">
                  <a:lumMod val="75000"/>
                </a:schemeClr>
              </a:buClr>
              <a:buFont typeface="Wingdings" pitchFamily="2" charset="2"/>
              <a:buChar char="v"/>
            </a:pPr>
            <a:r>
              <a:rPr lang="en-US" sz="1600" b="0">
                <a:solidFill>
                  <a:schemeClr val="tx1">
                    <a:lumMod val="65000"/>
                    <a:lumOff val="35000"/>
                  </a:schemeClr>
                </a:solidFill>
                <a:latin typeface="Trebuchet MS" panose="020B0603020202020204" pitchFamily="34" charset="0"/>
              </a:rPr>
              <a:t>What is the return / yield ? </a:t>
            </a:r>
            <a:endParaRPr lang="en-US" sz="2200" b="0">
              <a:solidFill>
                <a:schemeClr val="tx1">
                  <a:lumMod val="65000"/>
                  <a:lumOff val="35000"/>
                </a:schemeClr>
              </a:solidFill>
              <a:latin typeface="Trebuchet MS" panose="020B0603020202020204" pitchFamily="34" charset="0"/>
            </a:endParaRPr>
          </a:p>
        </p:txBody>
      </p:sp>
      <p:sp>
        <p:nvSpPr>
          <p:cNvPr id="3" name="Title 2"/>
          <p:cNvSpPr>
            <a:spLocks noGrp="1"/>
          </p:cNvSpPr>
          <p:nvPr>
            <p:ph type="title"/>
          </p:nvPr>
        </p:nvSpPr>
        <p:spPr>
          <a:xfrm>
            <a:off x="2483768" y="175945"/>
            <a:ext cx="6523830" cy="749766"/>
          </a:xfrm>
        </p:spPr>
        <p:txBody>
          <a:bodyPr/>
          <a:lstStyle/>
          <a:p>
            <a:pPr marL="715963" indent="-628650" algn="l">
              <a:defRPr/>
            </a:pPr>
            <a:r>
              <a:rPr lang="en-US" sz="2600" b="1">
                <a:solidFill>
                  <a:schemeClr val="accent5">
                    <a:lumMod val="75000"/>
                  </a:schemeClr>
                </a:solidFill>
                <a:latin typeface="Trebuchet MS" panose="020B0603020202020204" pitchFamily="34" charset="0"/>
              </a:rPr>
              <a:t>KEY QUESTIONS INVESTORS ASK</a:t>
            </a:r>
          </a:p>
        </p:txBody>
      </p:sp>
      <p:cxnSp>
        <p:nvCxnSpPr>
          <p:cNvPr id="4" name="Straight Connector 3">
            <a:extLst>
              <a:ext uri="{FF2B5EF4-FFF2-40B4-BE49-F238E27FC236}">
                <a16:creationId xmlns:a16="http://schemas.microsoft.com/office/drawing/2014/main" id="{896FE273-529A-4CEA-BAC3-BF6729692DD7}"/>
              </a:ext>
            </a:extLst>
          </p:cNvPr>
          <p:cNvCxnSpPr>
            <a:cxnSpLocks/>
          </p:cNvCxnSpPr>
          <p:nvPr/>
        </p:nvCxnSpPr>
        <p:spPr>
          <a:xfrm>
            <a:off x="2699792" y="764704"/>
            <a:ext cx="4896544" cy="0"/>
          </a:xfrm>
          <a:prstGeom prst="line">
            <a:avLst/>
          </a:prstGeom>
        </p:spPr>
        <p:style>
          <a:lnRef idx="1">
            <a:schemeClr val="accent5"/>
          </a:lnRef>
          <a:fillRef idx="0">
            <a:schemeClr val="accent5"/>
          </a:fillRef>
          <a:effectRef idx="0">
            <a:schemeClr val="accent5"/>
          </a:effectRef>
          <a:fontRef idx="minor">
            <a:schemeClr val="tx1"/>
          </a:fontRef>
        </p:style>
      </p:cxnSp>
      <p:pic>
        <p:nvPicPr>
          <p:cNvPr id="7" name="Picture 6">
            <a:extLst>
              <a:ext uri="{FF2B5EF4-FFF2-40B4-BE49-F238E27FC236}">
                <a16:creationId xmlns:a16="http://schemas.microsoft.com/office/drawing/2014/main" id="{E2240090-3947-4AD7-9055-ED86AB854505}"/>
              </a:ext>
            </a:extLst>
          </p:cNvPr>
          <p:cNvPicPr>
            <a:picLocks noChangeAspect="1"/>
          </p:cNvPicPr>
          <p:nvPr/>
        </p:nvPicPr>
        <p:blipFill>
          <a:blip r:embed="rId2"/>
          <a:stretch>
            <a:fillRect/>
          </a:stretch>
        </p:blipFill>
        <p:spPr>
          <a:xfrm>
            <a:off x="73042" y="116632"/>
            <a:ext cx="2410725" cy="5335717"/>
          </a:xfrm>
          <a:prstGeom prst="rect">
            <a:avLst/>
          </a:prstGeom>
        </p:spPr>
      </p:pic>
    </p:spTree>
    <p:extLst>
      <p:ext uri="{BB962C8B-B14F-4D97-AF65-F5344CB8AC3E}">
        <p14:creationId xmlns:p14="http://schemas.microsoft.com/office/powerpoint/2010/main" val="4149342452"/>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589116" y="692696"/>
            <a:ext cx="6264696" cy="4663529"/>
          </a:xfrm>
        </p:spPr>
        <p:txBody>
          <a:bodyPr>
            <a:noAutofit/>
          </a:bodyPr>
          <a:lstStyle/>
          <a:p>
            <a:pPr marL="342900" lvl="1" indent="-342900" algn="just">
              <a:spcBef>
                <a:spcPts val="800"/>
              </a:spcBef>
              <a:spcAft>
                <a:spcPts val="800"/>
              </a:spcAft>
              <a:buClr>
                <a:schemeClr val="accent5">
                  <a:lumMod val="75000"/>
                </a:schemeClr>
              </a:buClr>
              <a:buFont typeface="Wingdings" pitchFamily="2" charset="2"/>
              <a:buChar char="v"/>
            </a:pPr>
            <a:r>
              <a:rPr lang="en-ZA" sz="1600" b="0">
                <a:solidFill>
                  <a:schemeClr val="tx1">
                    <a:lumMod val="65000"/>
                    <a:lumOff val="35000"/>
                  </a:schemeClr>
                </a:solidFill>
                <a:latin typeface="Trebuchet MS" panose="020B0603020202020204" pitchFamily="34" charset="0"/>
              </a:rPr>
              <a:t>Redeemable preference shares</a:t>
            </a:r>
          </a:p>
          <a:p>
            <a:pPr marL="800100" lvl="2" indent="-342900" algn="just">
              <a:spcBef>
                <a:spcPts val="800"/>
              </a:spcBef>
              <a:spcAft>
                <a:spcPts val="800"/>
              </a:spcAft>
              <a:buClr>
                <a:schemeClr val="accent5">
                  <a:lumMod val="75000"/>
                </a:schemeClr>
              </a:buClr>
              <a:buFont typeface="Wingdings" pitchFamily="2" charset="2"/>
              <a:buChar char="v"/>
            </a:pPr>
            <a:r>
              <a:rPr lang="en-ZA" b="0">
                <a:solidFill>
                  <a:schemeClr val="tx1">
                    <a:lumMod val="65000"/>
                    <a:lumOff val="35000"/>
                  </a:schemeClr>
                </a:solidFill>
                <a:latin typeface="Trebuchet MS" panose="020B0603020202020204" pitchFamily="34" charset="0"/>
              </a:rPr>
              <a:t>The issuers of such shares have the obligation to redeem / repay the issue price paid for the shares at a future date. </a:t>
            </a:r>
          </a:p>
          <a:p>
            <a:pPr marL="800100" lvl="2" indent="-342900" algn="just">
              <a:spcBef>
                <a:spcPts val="800"/>
              </a:spcBef>
              <a:spcAft>
                <a:spcPts val="800"/>
              </a:spcAft>
              <a:buClr>
                <a:schemeClr val="accent5">
                  <a:lumMod val="75000"/>
                </a:schemeClr>
              </a:buClr>
              <a:buFont typeface="Wingdings" pitchFamily="2" charset="2"/>
              <a:buChar char="v"/>
            </a:pPr>
            <a:r>
              <a:rPr lang="en-ZA">
                <a:solidFill>
                  <a:schemeClr val="tx1">
                    <a:lumMod val="65000"/>
                    <a:lumOff val="35000"/>
                  </a:schemeClr>
                </a:solidFill>
                <a:latin typeface="Trebuchet MS" panose="020B0603020202020204" pitchFamily="34" charset="0"/>
              </a:rPr>
              <a:t>Where the issuer is a leading bank there is no need for additional support given the creditworthiness of the issuer.</a:t>
            </a:r>
          </a:p>
          <a:p>
            <a:pPr marL="800100" lvl="2" indent="-342900" algn="just">
              <a:spcBef>
                <a:spcPts val="800"/>
              </a:spcBef>
              <a:spcAft>
                <a:spcPts val="800"/>
              </a:spcAft>
              <a:buClr>
                <a:schemeClr val="accent5">
                  <a:lumMod val="75000"/>
                </a:schemeClr>
              </a:buClr>
              <a:buFont typeface="Wingdings" pitchFamily="2" charset="2"/>
              <a:buChar char="v"/>
            </a:pPr>
            <a:r>
              <a:rPr lang="en-ZA">
                <a:solidFill>
                  <a:schemeClr val="tx1">
                    <a:lumMod val="65000"/>
                    <a:lumOff val="35000"/>
                  </a:schemeClr>
                </a:solidFill>
                <a:latin typeface="Trebuchet MS" panose="020B0603020202020204" pitchFamily="34" charset="0"/>
              </a:rPr>
              <a:t>If the issuer is another institution, we secure additional support in the form of a guarantee or put option from a creditworthy counterparty.</a:t>
            </a:r>
          </a:p>
          <a:p>
            <a:pPr marL="342900" lvl="1" indent="-342900" algn="just">
              <a:spcBef>
                <a:spcPts val="800"/>
              </a:spcBef>
              <a:spcAft>
                <a:spcPts val="800"/>
              </a:spcAft>
              <a:buClr>
                <a:schemeClr val="accent5">
                  <a:lumMod val="75000"/>
                </a:schemeClr>
              </a:buClr>
              <a:buFont typeface="Wingdings" pitchFamily="2" charset="2"/>
              <a:buChar char="v"/>
            </a:pPr>
            <a:r>
              <a:rPr lang="en-ZA" sz="1600" b="0">
                <a:solidFill>
                  <a:schemeClr val="tx1">
                    <a:lumMod val="65000"/>
                    <a:lumOff val="35000"/>
                  </a:schemeClr>
                </a:solidFill>
                <a:latin typeface="Trebuchet MS" panose="020B0603020202020204" pitchFamily="34" charset="0"/>
              </a:rPr>
              <a:t>Protected Equities</a:t>
            </a:r>
          </a:p>
          <a:p>
            <a:pPr marL="800100" lvl="2" indent="-342900" algn="just">
              <a:spcBef>
                <a:spcPts val="800"/>
              </a:spcBef>
              <a:spcAft>
                <a:spcPts val="800"/>
              </a:spcAft>
              <a:buClr>
                <a:schemeClr val="accent5">
                  <a:lumMod val="75000"/>
                </a:schemeClr>
              </a:buClr>
              <a:buFont typeface="Wingdings" pitchFamily="2" charset="2"/>
              <a:buChar char="v"/>
            </a:pPr>
            <a:r>
              <a:rPr lang="en-ZA">
                <a:solidFill>
                  <a:schemeClr val="tx1">
                    <a:lumMod val="65000"/>
                    <a:lumOff val="35000"/>
                  </a:schemeClr>
                </a:solidFill>
                <a:latin typeface="Trebuchet MS" panose="020B0603020202020204" pitchFamily="34" charset="0"/>
              </a:rPr>
              <a:t>The equities are protected by means of put options issued by leading financial institutions / banks;</a:t>
            </a:r>
          </a:p>
          <a:p>
            <a:pPr marL="800100" lvl="2" indent="-342900" algn="just">
              <a:spcBef>
                <a:spcPts val="800"/>
              </a:spcBef>
              <a:spcAft>
                <a:spcPts val="800"/>
              </a:spcAft>
              <a:buClr>
                <a:schemeClr val="accent5">
                  <a:lumMod val="75000"/>
                </a:schemeClr>
              </a:buClr>
              <a:buFont typeface="Wingdings" pitchFamily="2" charset="2"/>
              <a:buChar char="v"/>
            </a:pPr>
            <a:r>
              <a:rPr lang="en-ZA">
                <a:solidFill>
                  <a:schemeClr val="tx1">
                    <a:lumMod val="65000"/>
                    <a:lumOff val="35000"/>
                  </a:schemeClr>
                </a:solidFill>
                <a:latin typeface="Trebuchet MS" panose="020B0603020202020204" pitchFamily="34" charset="0"/>
              </a:rPr>
              <a:t>The put option gives the Fund the right to sell these investments at the price they were purchased for thereby providing capital protection;</a:t>
            </a:r>
          </a:p>
          <a:p>
            <a:pPr marL="800100" lvl="2" indent="-342900" algn="just">
              <a:spcBef>
                <a:spcPts val="800"/>
              </a:spcBef>
              <a:spcAft>
                <a:spcPts val="800"/>
              </a:spcAft>
              <a:buClr>
                <a:schemeClr val="accent5">
                  <a:lumMod val="75000"/>
                </a:schemeClr>
              </a:buClr>
              <a:buFont typeface="Wingdings" pitchFamily="2" charset="2"/>
              <a:buChar char="v"/>
            </a:pPr>
            <a:endParaRPr lang="en-ZA">
              <a:solidFill>
                <a:schemeClr val="tx1">
                  <a:lumMod val="65000"/>
                  <a:lumOff val="35000"/>
                </a:schemeClr>
              </a:solidFill>
              <a:latin typeface="Trebuchet MS" panose="020B0603020202020204" pitchFamily="34" charset="0"/>
            </a:endParaRPr>
          </a:p>
          <a:p>
            <a:pPr marL="0" lvl="1" algn="just">
              <a:spcBef>
                <a:spcPts val="800"/>
              </a:spcBef>
              <a:spcAft>
                <a:spcPts val="800"/>
              </a:spcAft>
              <a:buClr>
                <a:schemeClr val="accent5">
                  <a:lumMod val="75000"/>
                </a:schemeClr>
              </a:buClr>
            </a:pPr>
            <a:endParaRPr lang="en-US" sz="2200" b="0">
              <a:solidFill>
                <a:schemeClr val="tx1">
                  <a:lumMod val="65000"/>
                  <a:lumOff val="35000"/>
                </a:schemeClr>
              </a:solidFill>
              <a:latin typeface="Trebuchet MS" panose="020B0603020202020204" pitchFamily="34" charset="0"/>
            </a:endParaRPr>
          </a:p>
        </p:txBody>
      </p:sp>
      <p:sp>
        <p:nvSpPr>
          <p:cNvPr id="3" name="Title 2"/>
          <p:cNvSpPr>
            <a:spLocks noGrp="1"/>
          </p:cNvSpPr>
          <p:nvPr>
            <p:ph type="title"/>
          </p:nvPr>
        </p:nvSpPr>
        <p:spPr>
          <a:xfrm>
            <a:off x="2483768" y="175945"/>
            <a:ext cx="6523830" cy="749766"/>
          </a:xfrm>
        </p:spPr>
        <p:txBody>
          <a:bodyPr/>
          <a:lstStyle/>
          <a:p>
            <a:pPr marL="715963" indent="-628650" algn="l">
              <a:defRPr/>
            </a:pPr>
            <a:r>
              <a:rPr lang="en-US" sz="2600" b="1">
                <a:solidFill>
                  <a:schemeClr val="accent5">
                    <a:lumMod val="75000"/>
                  </a:schemeClr>
                </a:solidFill>
                <a:latin typeface="Trebuchet MS" panose="020B0603020202020204" pitchFamily="34" charset="0"/>
              </a:rPr>
              <a:t>INVESTMENTS</a:t>
            </a:r>
          </a:p>
        </p:txBody>
      </p:sp>
      <p:cxnSp>
        <p:nvCxnSpPr>
          <p:cNvPr id="4" name="Straight Connector 3">
            <a:extLst>
              <a:ext uri="{FF2B5EF4-FFF2-40B4-BE49-F238E27FC236}">
                <a16:creationId xmlns:a16="http://schemas.microsoft.com/office/drawing/2014/main" id="{896FE273-529A-4CEA-BAC3-BF6729692DD7}"/>
              </a:ext>
            </a:extLst>
          </p:cNvPr>
          <p:cNvCxnSpPr>
            <a:cxnSpLocks/>
          </p:cNvCxnSpPr>
          <p:nvPr/>
        </p:nvCxnSpPr>
        <p:spPr>
          <a:xfrm>
            <a:off x="2610632" y="620688"/>
            <a:ext cx="2105384" cy="0"/>
          </a:xfrm>
          <a:prstGeom prst="line">
            <a:avLst/>
          </a:prstGeom>
        </p:spPr>
        <p:style>
          <a:lnRef idx="1">
            <a:schemeClr val="accent5"/>
          </a:lnRef>
          <a:fillRef idx="0">
            <a:schemeClr val="accent5"/>
          </a:fillRef>
          <a:effectRef idx="0">
            <a:schemeClr val="accent5"/>
          </a:effectRef>
          <a:fontRef idx="minor">
            <a:schemeClr val="tx1"/>
          </a:fontRef>
        </p:style>
      </p:cxnSp>
      <p:pic>
        <p:nvPicPr>
          <p:cNvPr id="7" name="Picture 6">
            <a:extLst>
              <a:ext uri="{FF2B5EF4-FFF2-40B4-BE49-F238E27FC236}">
                <a16:creationId xmlns:a16="http://schemas.microsoft.com/office/drawing/2014/main" id="{E2240090-3947-4AD7-9055-ED86AB854505}"/>
              </a:ext>
            </a:extLst>
          </p:cNvPr>
          <p:cNvPicPr>
            <a:picLocks noChangeAspect="1"/>
          </p:cNvPicPr>
          <p:nvPr/>
        </p:nvPicPr>
        <p:blipFill>
          <a:blip r:embed="rId3"/>
          <a:stretch>
            <a:fillRect/>
          </a:stretch>
        </p:blipFill>
        <p:spPr>
          <a:xfrm>
            <a:off x="73042" y="116632"/>
            <a:ext cx="2410725" cy="5335717"/>
          </a:xfrm>
          <a:prstGeom prst="rect">
            <a:avLst/>
          </a:prstGeom>
        </p:spPr>
      </p:pic>
    </p:spTree>
    <p:extLst>
      <p:ext uri="{BB962C8B-B14F-4D97-AF65-F5344CB8AC3E}">
        <p14:creationId xmlns:p14="http://schemas.microsoft.com/office/powerpoint/2010/main" val="2189341677"/>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7894" y="764705"/>
            <a:ext cx="8196553" cy="3456384"/>
          </a:xfrm>
        </p:spPr>
        <p:txBody>
          <a:bodyPr>
            <a:noAutofit/>
          </a:bodyPr>
          <a:lstStyle/>
          <a:p>
            <a:pPr algn="just"/>
            <a:endParaRPr lang="en-US" b="0" dirty="0">
              <a:solidFill>
                <a:srgbClr val="00B0F0"/>
              </a:solidFill>
              <a:latin typeface="+mn-lt"/>
            </a:endParaRPr>
          </a:p>
          <a:p>
            <a:pPr algn="just"/>
            <a:endParaRPr lang="en-US" b="0" dirty="0">
              <a:solidFill>
                <a:srgbClr val="00B0F0"/>
              </a:solidFill>
              <a:latin typeface="+mn-lt"/>
            </a:endParaRPr>
          </a:p>
          <a:p>
            <a:pPr algn="just"/>
            <a:endParaRPr lang="en-US" b="0" dirty="0">
              <a:solidFill>
                <a:srgbClr val="00B0F0"/>
              </a:solidFill>
              <a:latin typeface="+mn-lt"/>
            </a:endParaRPr>
          </a:p>
          <a:p>
            <a:pPr algn="just"/>
            <a:endParaRPr lang="en-US" b="0" dirty="0">
              <a:solidFill>
                <a:srgbClr val="00B0F0"/>
              </a:solidFill>
              <a:latin typeface="+mn-lt"/>
            </a:endParaRPr>
          </a:p>
          <a:p>
            <a:pPr algn="just"/>
            <a:endParaRPr lang="en-US" b="0" dirty="0">
              <a:solidFill>
                <a:srgbClr val="00B0F0"/>
              </a:solidFill>
              <a:latin typeface="+mn-lt"/>
            </a:endParaRPr>
          </a:p>
          <a:p>
            <a:pPr algn="just"/>
            <a:endParaRPr lang="en-US" b="0" dirty="0">
              <a:solidFill>
                <a:srgbClr val="00B0F0"/>
              </a:solidFill>
              <a:latin typeface="+mn-lt"/>
            </a:endParaRPr>
          </a:p>
          <a:p>
            <a:pPr algn="just"/>
            <a:endParaRPr lang="en-US" b="0" dirty="0">
              <a:solidFill>
                <a:srgbClr val="00B0F0"/>
              </a:solidFill>
              <a:latin typeface="+mn-lt"/>
            </a:endParaRPr>
          </a:p>
          <a:p>
            <a:pPr algn="just"/>
            <a:endParaRPr lang="en-US" b="0" dirty="0">
              <a:solidFill>
                <a:srgbClr val="00B0F0"/>
              </a:solidFill>
              <a:latin typeface="+mn-lt"/>
            </a:endParaRPr>
          </a:p>
          <a:p>
            <a:pPr algn="just"/>
            <a:endParaRPr lang="en-US" b="0" dirty="0">
              <a:solidFill>
                <a:srgbClr val="00B0F0"/>
              </a:solidFill>
              <a:latin typeface="+mn-lt"/>
            </a:endParaRPr>
          </a:p>
          <a:p>
            <a:pPr algn="just"/>
            <a:r>
              <a:rPr lang="en-US" b="0" dirty="0">
                <a:solidFill>
                  <a:srgbClr val="00B0F0"/>
                </a:solidFill>
                <a:latin typeface="+mn-lt"/>
              </a:rPr>
              <a:t> </a:t>
            </a:r>
          </a:p>
        </p:txBody>
      </p:sp>
      <p:sp>
        <p:nvSpPr>
          <p:cNvPr id="3" name="Title 2"/>
          <p:cNvSpPr>
            <a:spLocks noGrp="1"/>
          </p:cNvSpPr>
          <p:nvPr>
            <p:ph type="title"/>
          </p:nvPr>
        </p:nvSpPr>
        <p:spPr>
          <a:xfrm>
            <a:off x="348456" y="109932"/>
            <a:ext cx="8447087" cy="550091"/>
          </a:xfrm>
        </p:spPr>
        <p:txBody>
          <a:bodyPr/>
          <a:lstStyle/>
          <a:p>
            <a:pPr marL="715963" indent="-628650" algn="l">
              <a:defRPr/>
            </a:pPr>
            <a:r>
              <a:rPr lang="en-US" sz="2600" b="1">
                <a:solidFill>
                  <a:schemeClr val="accent5">
                    <a:lumMod val="75000"/>
                  </a:schemeClr>
                </a:solidFill>
                <a:latin typeface="Trebuchet MS" panose="020B0603020202020204" pitchFamily="34" charset="0"/>
              </a:rPr>
              <a:t>PORTFOLIO EXPOSURE </a:t>
            </a:r>
          </a:p>
        </p:txBody>
      </p:sp>
      <p:cxnSp>
        <p:nvCxnSpPr>
          <p:cNvPr id="5" name="Straight Connector 4">
            <a:extLst>
              <a:ext uri="{FF2B5EF4-FFF2-40B4-BE49-F238E27FC236}">
                <a16:creationId xmlns:a16="http://schemas.microsoft.com/office/drawing/2014/main" id="{896FE273-529A-4CEA-BAC3-BF6729692DD7}"/>
              </a:ext>
            </a:extLst>
          </p:cNvPr>
          <p:cNvCxnSpPr>
            <a:cxnSpLocks/>
          </p:cNvCxnSpPr>
          <p:nvPr/>
        </p:nvCxnSpPr>
        <p:spPr>
          <a:xfrm>
            <a:off x="491497" y="636788"/>
            <a:ext cx="3432431" cy="0"/>
          </a:xfrm>
          <a:prstGeom prst="line">
            <a:avLst/>
          </a:prstGeom>
        </p:spPr>
        <p:style>
          <a:lnRef idx="1">
            <a:schemeClr val="accent5"/>
          </a:lnRef>
          <a:fillRef idx="0">
            <a:schemeClr val="accent5"/>
          </a:fillRef>
          <a:effectRef idx="0">
            <a:schemeClr val="accent5"/>
          </a:effectRef>
          <a:fontRef idx="minor">
            <a:schemeClr val="tx1"/>
          </a:fontRef>
        </p:style>
      </p:cxnSp>
      <p:sp>
        <p:nvSpPr>
          <p:cNvPr id="7" name="Subtitle 1">
            <a:extLst>
              <a:ext uri="{FF2B5EF4-FFF2-40B4-BE49-F238E27FC236}">
                <a16:creationId xmlns:a16="http://schemas.microsoft.com/office/drawing/2014/main" id="{139D2E8D-2DBB-4812-ACCD-BDFEBAC6E470}"/>
              </a:ext>
            </a:extLst>
          </p:cNvPr>
          <p:cNvSpPr txBox="1">
            <a:spLocks/>
          </p:cNvSpPr>
          <p:nvPr/>
        </p:nvSpPr>
        <p:spPr>
          <a:xfrm>
            <a:off x="531682" y="6187766"/>
            <a:ext cx="6264696" cy="478773"/>
          </a:xfrm>
          <a:prstGeom prst="rect">
            <a:avLst/>
          </a:prstGeom>
        </p:spPr>
        <p:txBody>
          <a:bodyPr lIns="0" rIns="0" bIns="0">
            <a:noAutofit/>
          </a:bodyPr>
          <a:lstStyle>
            <a:lvl1pPr marL="0" indent="0" algn="l" defTabSz="457200" rtl="0" eaLnBrk="1" latinLnBrk="0" hangingPunct="1">
              <a:spcBef>
                <a:spcPct val="20000"/>
              </a:spcBef>
              <a:buFont typeface="Arial"/>
              <a:buNone/>
              <a:defRPr sz="1800" b="1" kern="1200" baseline="0">
                <a:solidFill>
                  <a:schemeClr val="accent1"/>
                </a:solidFill>
                <a:latin typeface="Arial"/>
                <a:ea typeface="+mn-ea"/>
                <a:cs typeface="Arial"/>
              </a:defRPr>
            </a:lvl1pPr>
            <a:lvl2pPr marL="457200" indent="0" algn="ctr" defTabSz="457200" rtl="0" eaLnBrk="1" latinLnBrk="0" hangingPunct="1">
              <a:spcBef>
                <a:spcPct val="20000"/>
              </a:spcBef>
              <a:buFont typeface="Arial"/>
              <a:buNone/>
              <a:defRPr sz="1800" b="1" kern="1200" baseline="0">
                <a:solidFill>
                  <a:schemeClr val="tx1">
                    <a:tint val="75000"/>
                  </a:schemeClr>
                </a:solidFill>
                <a:latin typeface="Arial"/>
                <a:ea typeface="+mn-ea"/>
                <a:cs typeface="Arial"/>
              </a:defRPr>
            </a:lvl2pPr>
            <a:lvl3pPr marL="914400" indent="0" algn="ctr" defTabSz="457200" rtl="0" eaLnBrk="1" latinLnBrk="0" hangingPunct="1">
              <a:spcBef>
                <a:spcPct val="20000"/>
              </a:spcBef>
              <a:buClr>
                <a:srgbClr val="A6A6A6"/>
              </a:buClr>
              <a:buFont typeface="+mj-lt"/>
              <a:buNone/>
              <a:defRPr sz="16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just">
              <a:spcBef>
                <a:spcPts val="800"/>
              </a:spcBef>
              <a:spcAft>
                <a:spcPts val="800"/>
              </a:spcAft>
              <a:buClr>
                <a:schemeClr val="accent5">
                  <a:lumMod val="75000"/>
                </a:schemeClr>
              </a:buClr>
            </a:pPr>
            <a:r>
              <a:rPr lang="en-US" sz="1200" b="0" dirty="0">
                <a:solidFill>
                  <a:schemeClr val="tx1">
                    <a:lumMod val="65000"/>
                    <a:lumOff val="35000"/>
                  </a:schemeClr>
                </a:solidFill>
                <a:latin typeface="Trebuchet MS" panose="020B0603020202020204" pitchFamily="34" charset="0"/>
              </a:rPr>
              <a:t>* As of end January 2019</a:t>
            </a:r>
          </a:p>
          <a:p>
            <a:pPr marL="0" lvl="1" algn="just">
              <a:spcBef>
                <a:spcPts val="800"/>
              </a:spcBef>
              <a:spcAft>
                <a:spcPts val="800"/>
              </a:spcAft>
              <a:buClr>
                <a:schemeClr val="accent5">
                  <a:lumMod val="75000"/>
                </a:schemeClr>
              </a:buClr>
            </a:pPr>
            <a:endParaRPr lang="en-US" sz="1600" b="0" dirty="0">
              <a:solidFill>
                <a:schemeClr val="tx1">
                  <a:lumMod val="65000"/>
                  <a:lumOff val="35000"/>
                </a:schemeClr>
              </a:solidFill>
              <a:latin typeface="Trebuchet MS" panose="020B0603020202020204" pitchFamily="34" charset="0"/>
            </a:endParaRPr>
          </a:p>
        </p:txBody>
      </p:sp>
      <p:pic>
        <p:nvPicPr>
          <p:cNvPr id="8" name="Picture 7">
            <a:extLst>
              <a:ext uri="{FF2B5EF4-FFF2-40B4-BE49-F238E27FC236}">
                <a16:creationId xmlns:a16="http://schemas.microsoft.com/office/drawing/2014/main" id="{DC1B21AC-BCFB-4087-8FFF-8E3F792FD904}"/>
              </a:ext>
            </a:extLst>
          </p:cNvPr>
          <p:cNvPicPr>
            <a:picLocks noChangeAspect="1"/>
          </p:cNvPicPr>
          <p:nvPr/>
        </p:nvPicPr>
        <p:blipFill>
          <a:blip r:embed="rId3"/>
          <a:stretch>
            <a:fillRect/>
          </a:stretch>
        </p:blipFill>
        <p:spPr>
          <a:xfrm>
            <a:off x="531682" y="746415"/>
            <a:ext cx="3072650" cy="4480948"/>
          </a:xfrm>
          <a:prstGeom prst="rect">
            <a:avLst/>
          </a:prstGeom>
        </p:spPr>
      </p:pic>
      <p:pic>
        <p:nvPicPr>
          <p:cNvPr id="9" name="Picture 8">
            <a:extLst>
              <a:ext uri="{FF2B5EF4-FFF2-40B4-BE49-F238E27FC236}">
                <a16:creationId xmlns:a16="http://schemas.microsoft.com/office/drawing/2014/main" id="{3C24B5A1-93ED-4EBE-A9EB-3CC9D51636D0}"/>
              </a:ext>
            </a:extLst>
          </p:cNvPr>
          <p:cNvPicPr>
            <a:picLocks noChangeAspect="1"/>
          </p:cNvPicPr>
          <p:nvPr/>
        </p:nvPicPr>
        <p:blipFill>
          <a:blip r:embed="rId4"/>
          <a:stretch>
            <a:fillRect/>
          </a:stretch>
        </p:blipFill>
        <p:spPr>
          <a:xfrm>
            <a:off x="3604332" y="746415"/>
            <a:ext cx="3005588" cy="4474852"/>
          </a:xfrm>
          <a:prstGeom prst="rect">
            <a:avLst/>
          </a:prstGeom>
        </p:spPr>
      </p:pic>
    </p:spTree>
    <p:extLst>
      <p:ext uri="{BB962C8B-B14F-4D97-AF65-F5344CB8AC3E}">
        <p14:creationId xmlns:p14="http://schemas.microsoft.com/office/powerpoint/2010/main" val="3562462043"/>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41338" y="1035698"/>
            <a:ext cx="7991102" cy="4193502"/>
          </a:xfrm>
        </p:spPr>
        <p:txBody>
          <a:bodyPr>
            <a:normAutofit fontScale="70000" lnSpcReduction="20000"/>
          </a:bodyPr>
          <a:lstStyle/>
          <a:p>
            <a:pPr marL="800100" lvl="2" indent="-342900" algn="just">
              <a:spcBef>
                <a:spcPts val="800"/>
              </a:spcBef>
              <a:spcAft>
                <a:spcPts val="800"/>
              </a:spcAft>
              <a:buClr>
                <a:schemeClr val="accent5">
                  <a:lumMod val="75000"/>
                </a:schemeClr>
              </a:buClr>
              <a:buFont typeface="Wingdings" pitchFamily="2" charset="2"/>
              <a:buChar char="v"/>
            </a:pPr>
            <a:r>
              <a:rPr lang="en-ZA" sz="2600" dirty="0">
                <a:solidFill>
                  <a:schemeClr val="tx1">
                    <a:lumMod val="65000"/>
                    <a:lumOff val="35000"/>
                  </a:schemeClr>
                </a:solidFill>
                <a:latin typeface="Trebuchet MS" panose="020B0603020202020204" pitchFamily="34" charset="0"/>
              </a:rPr>
              <a:t>As previously stated, the equity shares are protected by means of put options obtained from leading institutions or banks</a:t>
            </a:r>
          </a:p>
          <a:p>
            <a:pPr marL="800100" lvl="2" indent="-342900" algn="just">
              <a:spcBef>
                <a:spcPts val="800"/>
              </a:spcBef>
              <a:spcAft>
                <a:spcPts val="800"/>
              </a:spcAft>
              <a:buClr>
                <a:schemeClr val="accent5">
                  <a:lumMod val="75000"/>
                </a:schemeClr>
              </a:buClr>
              <a:buFont typeface="Wingdings" pitchFamily="2" charset="2"/>
              <a:buChar char="v"/>
            </a:pPr>
            <a:r>
              <a:rPr lang="en-ZA" sz="2600" dirty="0">
                <a:solidFill>
                  <a:schemeClr val="tx1">
                    <a:lumMod val="65000"/>
                    <a:lumOff val="35000"/>
                  </a:schemeClr>
                </a:solidFill>
                <a:latin typeface="Trebuchet MS" panose="020B0603020202020204" pitchFamily="34" charset="0"/>
              </a:rPr>
              <a:t>Particular attention is paid to the financial standing of all put option providers</a:t>
            </a:r>
          </a:p>
          <a:p>
            <a:pPr marL="800100" lvl="2" indent="-342900" algn="just">
              <a:spcBef>
                <a:spcPts val="800"/>
              </a:spcBef>
              <a:spcAft>
                <a:spcPts val="800"/>
              </a:spcAft>
              <a:buClr>
                <a:schemeClr val="accent5">
                  <a:lumMod val="75000"/>
                </a:schemeClr>
              </a:buClr>
              <a:buFont typeface="Wingdings" pitchFamily="2" charset="2"/>
              <a:buChar char="v"/>
            </a:pPr>
            <a:r>
              <a:rPr lang="en-ZA" sz="2600" dirty="0">
                <a:solidFill>
                  <a:schemeClr val="tx1">
                    <a:lumMod val="65000"/>
                    <a:lumOff val="35000"/>
                  </a:schemeClr>
                </a:solidFill>
                <a:latin typeface="Trebuchet MS" panose="020B0603020202020204" pitchFamily="34" charset="0"/>
              </a:rPr>
              <a:t>A put option is only as good as the person providing the put option</a:t>
            </a:r>
          </a:p>
          <a:p>
            <a:pPr marL="800100" lvl="2" indent="-342900" algn="just">
              <a:spcBef>
                <a:spcPts val="800"/>
              </a:spcBef>
              <a:spcAft>
                <a:spcPts val="800"/>
              </a:spcAft>
              <a:buClr>
                <a:schemeClr val="accent5">
                  <a:lumMod val="75000"/>
                </a:schemeClr>
              </a:buClr>
              <a:buFont typeface="Wingdings" pitchFamily="2" charset="2"/>
              <a:buChar char="v"/>
            </a:pPr>
            <a:r>
              <a:rPr lang="en-ZA" sz="2600">
                <a:solidFill>
                  <a:schemeClr val="tx1">
                    <a:lumMod val="65000"/>
                    <a:lumOff val="35000"/>
                  </a:schemeClr>
                </a:solidFill>
                <a:latin typeface="Trebuchet MS" panose="020B0603020202020204" pitchFamily="34" charset="0"/>
              </a:rPr>
              <a:t>We further obtain </a:t>
            </a:r>
            <a:r>
              <a:rPr lang="en-ZA" sz="2600" dirty="0">
                <a:solidFill>
                  <a:schemeClr val="tx1">
                    <a:lumMod val="65000"/>
                    <a:lumOff val="35000"/>
                  </a:schemeClr>
                </a:solidFill>
                <a:latin typeface="Trebuchet MS" panose="020B0603020202020204" pitchFamily="34" charset="0"/>
              </a:rPr>
              <a:t>additional security to back the put options and the value of the security must exceed the purchase price of the protected equities by at least 15%</a:t>
            </a:r>
          </a:p>
          <a:p>
            <a:pPr marL="800100" lvl="2" indent="-342900" algn="just">
              <a:spcBef>
                <a:spcPts val="800"/>
              </a:spcBef>
              <a:spcAft>
                <a:spcPts val="800"/>
              </a:spcAft>
              <a:buClr>
                <a:schemeClr val="accent5">
                  <a:lumMod val="75000"/>
                </a:schemeClr>
              </a:buClr>
              <a:buFont typeface="Wingdings" pitchFamily="2" charset="2"/>
              <a:buChar char="v"/>
            </a:pPr>
            <a:r>
              <a:rPr lang="en-ZA" sz="2600" dirty="0">
                <a:solidFill>
                  <a:schemeClr val="tx1">
                    <a:lumMod val="65000"/>
                    <a:lumOff val="35000"/>
                  </a:schemeClr>
                </a:solidFill>
                <a:latin typeface="Trebuchet MS" panose="020B0603020202020204" pitchFamily="34" charset="0"/>
              </a:rPr>
              <a:t>The security provided is a combination of debt instruments and equity shares which are pledged to the holder of the put option (i.e. the Fund)</a:t>
            </a:r>
          </a:p>
          <a:p>
            <a:pPr marL="800100" lvl="2" indent="-342900" algn="just">
              <a:spcBef>
                <a:spcPts val="800"/>
              </a:spcBef>
              <a:spcAft>
                <a:spcPts val="800"/>
              </a:spcAft>
              <a:buClr>
                <a:schemeClr val="accent5">
                  <a:lumMod val="75000"/>
                </a:schemeClr>
              </a:buClr>
              <a:buFont typeface="Wingdings" pitchFamily="2" charset="2"/>
              <a:buChar char="v"/>
            </a:pPr>
            <a:r>
              <a:rPr lang="en-ZA" sz="2600" dirty="0">
                <a:solidFill>
                  <a:schemeClr val="tx1">
                    <a:lumMod val="65000"/>
                    <a:lumOff val="35000"/>
                  </a:schemeClr>
                </a:solidFill>
                <a:latin typeface="Trebuchet MS" panose="020B0603020202020204" pitchFamily="34" charset="0"/>
              </a:rPr>
              <a:t>The following slide gives a list of the security pledged to the Fund</a:t>
            </a:r>
            <a:endParaRPr lang="en-US" b="0" dirty="0">
              <a:solidFill>
                <a:srgbClr val="00B0F0"/>
              </a:solidFill>
              <a:latin typeface="+mn-lt"/>
            </a:endParaRPr>
          </a:p>
        </p:txBody>
      </p:sp>
      <p:sp>
        <p:nvSpPr>
          <p:cNvPr id="3" name="Title 2"/>
          <p:cNvSpPr>
            <a:spLocks noGrp="1"/>
          </p:cNvSpPr>
          <p:nvPr>
            <p:ph type="title"/>
          </p:nvPr>
        </p:nvSpPr>
        <p:spPr/>
        <p:txBody>
          <a:bodyPr/>
          <a:lstStyle/>
          <a:p>
            <a:pPr marL="715963" indent="-628650" algn="l">
              <a:defRPr/>
            </a:pPr>
            <a:r>
              <a:rPr lang="en-US" sz="2600" b="1">
                <a:solidFill>
                  <a:schemeClr val="accent5">
                    <a:lumMod val="75000"/>
                  </a:schemeClr>
                </a:solidFill>
                <a:latin typeface="Trebuchet MS" panose="020B0603020202020204" pitchFamily="34" charset="0"/>
              </a:rPr>
              <a:t>PROTECTED EQUITY </a:t>
            </a:r>
          </a:p>
        </p:txBody>
      </p:sp>
      <p:cxnSp>
        <p:nvCxnSpPr>
          <p:cNvPr id="4" name="Straight Connector 3">
            <a:extLst>
              <a:ext uri="{FF2B5EF4-FFF2-40B4-BE49-F238E27FC236}">
                <a16:creationId xmlns:a16="http://schemas.microsoft.com/office/drawing/2014/main" id="{5B05740A-F247-41AE-9F6A-0E34AFF6B115}"/>
              </a:ext>
            </a:extLst>
          </p:cNvPr>
          <p:cNvCxnSpPr>
            <a:cxnSpLocks/>
          </p:cNvCxnSpPr>
          <p:nvPr/>
        </p:nvCxnSpPr>
        <p:spPr>
          <a:xfrm>
            <a:off x="491497" y="836712"/>
            <a:ext cx="3144399"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173206585"/>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0191" y="1376717"/>
            <a:ext cx="5254798" cy="3803002"/>
          </a:xfrm>
        </p:spPr>
        <p:txBody>
          <a:bodyPr lIns="0" rIns="0" bIns="0" anchor="t">
            <a:normAutofit/>
          </a:bodyPr>
          <a:lstStyle/>
          <a:p>
            <a:pPr marL="342900" lvl="1" indent="-342900" algn="l">
              <a:spcBef>
                <a:spcPts val="1200"/>
              </a:spcBef>
              <a:spcAft>
                <a:spcPts val="1200"/>
              </a:spcAft>
              <a:buClr>
                <a:schemeClr val="accent5">
                  <a:lumMod val="75000"/>
                </a:schemeClr>
              </a:buClr>
              <a:buFont typeface="Wingdings" pitchFamily="2" charset="2"/>
              <a:buChar char="v"/>
            </a:pPr>
            <a:r>
              <a:rPr lang="en-US" sz="1600" b="0" dirty="0">
                <a:solidFill>
                  <a:schemeClr val="tx1">
                    <a:lumMod val="65000"/>
                    <a:lumOff val="35000"/>
                  </a:schemeClr>
                </a:solidFill>
                <a:latin typeface="Trebuchet MS" panose="020B0603020202020204" pitchFamily="34" charset="0"/>
              </a:rPr>
              <a:t>Standard CISCA regulations  </a:t>
            </a:r>
          </a:p>
          <a:p>
            <a:pPr marL="342900" lvl="1" indent="-342900" algn="l">
              <a:spcBef>
                <a:spcPts val="1200"/>
              </a:spcBef>
              <a:spcAft>
                <a:spcPts val="1200"/>
              </a:spcAft>
              <a:buClr>
                <a:schemeClr val="accent5">
                  <a:lumMod val="75000"/>
                </a:schemeClr>
              </a:buClr>
              <a:buFont typeface="Wingdings" pitchFamily="2" charset="2"/>
              <a:buChar char="v"/>
            </a:pPr>
            <a:r>
              <a:rPr lang="en-US" sz="1600" b="0" dirty="0">
                <a:solidFill>
                  <a:schemeClr val="tx1">
                    <a:lumMod val="65000"/>
                    <a:lumOff val="35000"/>
                  </a:schemeClr>
                </a:solidFill>
                <a:latin typeface="Trebuchet MS" panose="020B0603020202020204" pitchFamily="34" charset="0"/>
              </a:rPr>
              <a:t>Ability to create liquidity similar to that of other regular income funds</a:t>
            </a:r>
          </a:p>
          <a:p>
            <a:pPr marL="342900" lvl="1" indent="-342900" algn="l">
              <a:spcBef>
                <a:spcPts val="1200"/>
              </a:spcBef>
              <a:spcAft>
                <a:spcPts val="1200"/>
              </a:spcAft>
              <a:buClr>
                <a:schemeClr val="accent5">
                  <a:lumMod val="75000"/>
                </a:schemeClr>
              </a:buClr>
              <a:buFont typeface="Wingdings" pitchFamily="2" charset="2"/>
              <a:buChar char="v"/>
            </a:pPr>
            <a:r>
              <a:rPr lang="en-US" sz="1600" b="0" dirty="0">
                <a:solidFill>
                  <a:schemeClr val="tx1">
                    <a:lumMod val="65000"/>
                    <a:lumOff val="35000"/>
                  </a:schemeClr>
                </a:solidFill>
                <a:latin typeface="Trebuchet MS" panose="020B0603020202020204" pitchFamily="34" charset="0"/>
              </a:rPr>
              <a:t>Percentage of portfolio held in liquid /cash investments</a:t>
            </a:r>
          </a:p>
          <a:p>
            <a:pPr marL="342900" lvl="1" indent="-342900" algn="l">
              <a:spcBef>
                <a:spcPts val="1200"/>
              </a:spcBef>
              <a:spcAft>
                <a:spcPts val="1200"/>
              </a:spcAft>
              <a:buClr>
                <a:schemeClr val="accent5">
                  <a:lumMod val="75000"/>
                </a:schemeClr>
              </a:buClr>
              <a:buFont typeface="Wingdings" pitchFamily="2" charset="2"/>
              <a:buChar char="v"/>
            </a:pPr>
            <a:r>
              <a:rPr lang="en-US" sz="1600" b="0" dirty="0">
                <a:solidFill>
                  <a:schemeClr val="tx1">
                    <a:lumMod val="65000"/>
                    <a:lumOff val="35000"/>
                  </a:schemeClr>
                </a:solidFill>
                <a:latin typeface="Trebuchet MS"/>
                <a:cs typeface="Calibri"/>
              </a:rPr>
              <a:t>Access to liquidity facilities </a:t>
            </a:r>
          </a:p>
          <a:p>
            <a:pPr marL="0" lvl="1" algn="l">
              <a:spcBef>
                <a:spcPts val="1200"/>
              </a:spcBef>
              <a:spcAft>
                <a:spcPts val="1200"/>
              </a:spcAft>
              <a:buClr>
                <a:schemeClr val="accent5">
                  <a:lumMod val="75000"/>
                </a:schemeClr>
              </a:buClr>
            </a:pPr>
            <a:endParaRPr lang="en-US" sz="2200" b="0" dirty="0">
              <a:solidFill>
                <a:srgbClr val="00B0F0"/>
              </a:solidFill>
              <a:latin typeface="+mj-lt"/>
              <a:cs typeface="Calibri"/>
            </a:endParaRPr>
          </a:p>
        </p:txBody>
      </p:sp>
      <p:sp>
        <p:nvSpPr>
          <p:cNvPr id="3" name="Title 2"/>
          <p:cNvSpPr>
            <a:spLocks noGrp="1"/>
          </p:cNvSpPr>
          <p:nvPr>
            <p:ph type="title"/>
          </p:nvPr>
        </p:nvSpPr>
        <p:spPr/>
        <p:txBody>
          <a:bodyPr/>
          <a:lstStyle/>
          <a:p>
            <a:pPr algn="l"/>
            <a:r>
              <a:rPr lang="en-US" sz="2600" b="1">
                <a:solidFill>
                  <a:schemeClr val="accent5">
                    <a:lumMod val="75000"/>
                  </a:schemeClr>
                </a:solidFill>
                <a:latin typeface="Trebuchet MS" pitchFamily="34" charset="0"/>
              </a:rPr>
              <a:t>LIQUIDITY </a:t>
            </a:r>
          </a:p>
        </p:txBody>
      </p:sp>
      <p:cxnSp>
        <p:nvCxnSpPr>
          <p:cNvPr id="4" name="Straight Connector 3">
            <a:extLst>
              <a:ext uri="{FF2B5EF4-FFF2-40B4-BE49-F238E27FC236}">
                <a16:creationId xmlns:a16="http://schemas.microsoft.com/office/drawing/2014/main" id="{896FE273-529A-4CEA-BAC3-BF6729692DD7}"/>
              </a:ext>
            </a:extLst>
          </p:cNvPr>
          <p:cNvCxnSpPr>
            <a:cxnSpLocks/>
          </p:cNvCxnSpPr>
          <p:nvPr/>
        </p:nvCxnSpPr>
        <p:spPr>
          <a:xfrm>
            <a:off x="400191" y="836712"/>
            <a:ext cx="1579521" cy="0"/>
          </a:xfrm>
          <a:prstGeom prst="line">
            <a:avLst/>
          </a:prstGeom>
        </p:spPr>
        <p:style>
          <a:lnRef idx="1">
            <a:schemeClr val="accent5"/>
          </a:lnRef>
          <a:fillRef idx="0">
            <a:schemeClr val="accent5"/>
          </a:fillRef>
          <a:effectRef idx="0">
            <a:schemeClr val="accent5"/>
          </a:effectRef>
          <a:fontRef idx="minor">
            <a:schemeClr val="tx1"/>
          </a:fontRef>
        </p:style>
      </p:cxnSp>
      <p:pic>
        <p:nvPicPr>
          <p:cNvPr id="6" name="Picture 5">
            <a:extLst>
              <a:ext uri="{FF2B5EF4-FFF2-40B4-BE49-F238E27FC236}">
                <a16:creationId xmlns:a16="http://schemas.microsoft.com/office/drawing/2014/main" id="{B9ACEB50-D6D5-4067-A49A-5E09F3782A25}"/>
              </a:ext>
            </a:extLst>
          </p:cNvPr>
          <p:cNvPicPr>
            <a:picLocks noChangeAspect="1"/>
          </p:cNvPicPr>
          <p:nvPr/>
        </p:nvPicPr>
        <p:blipFill>
          <a:blip r:embed="rId3"/>
          <a:stretch>
            <a:fillRect/>
          </a:stretch>
        </p:blipFill>
        <p:spPr>
          <a:xfrm>
            <a:off x="6116411" y="140994"/>
            <a:ext cx="2952750" cy="5038725"/>
          </a:xfrm>
          <a:prstGeom prst="rect">
            <a:avLst/>
          </a:prstGeom>
        </p:spPr>
      </p:pic>
    </p:spTree>
    <p:extLst>
      <p:ext uri="{BB962C8B-B14F-4D97-AF65-F5344CB8AC3E}">
        <p14:creationId xmlns:p14="http://schemas.microsoft.com/office/powerpoint/2010/main" val="141812440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6FE273-529A-4CEA-BAC3-BF6729692DD7}"/>
              </a:ext>
            </a:extLst>
          </p:cNvPr>
          <p:cNvCxnSpPr>
            <a:cxnSpLocks/>
          </p:cNvCxnSpPr>
          <p:nvPr/>
        </p:nvCxnSpPr>
        <p:spPr>
          <a:xfrm>
            <a:off x="467544" y="692696"/>
            <a:ext cx="3888432"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93983793-52CF-42B1-AE0E-2195AC2AE7E2}"/>
              </a:ext>
            </a:extLst>
          </p:cNvPr>
          <p:cNvSpPr txBox="1">
            <a:spLocks/>
          </p:cNvSpPr>
          <p:nvPr/>
        </p:nvSpPr>
        <p:spPr>
          <a:xfrm>
            <a:off x="395536" y="177716"/>
            <a:ext cx="8069505" cy="60091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a:solidFill>
                  <a:schemeClr val="accent5">
                    <a:lumMod val="75000"/>
                  </a:schemeClr>
                </a:solidFill>
                <a:latin typeface="Trebuchet MS" pitchFamily="34" charset="0"/>
                <a:cs typeface="Arial" panose="020B0604020202020204" pitchFamily="34" charset="0"/>
              </a:rPr>
              <a:t>REPURCHASE TIME TABLE </a:t>
            </a:r>
          </a:p>
        </p:txBody>
      </p:sp>
      <p:pic>
        <p:nvPicPr>
          <p:cNvPr id="10" name="Picture 9">
            <a:extLst>
              <a:ext uri="{FF2B5EF4-FFF2-40B4-BE49-F238E27FC236}">
                <a16:creationId xmlns:a16="http://schemas.microsoft.com/office/drawing/2014/main" id="{8CFAA8FE-E485-4010-80B4-4B9A608B937B}"/>
              </a:ext>
            </a:extLst>
          </p:cNvPr>
          <p:cNvPicPr>
            <a:picLocks noChangeAspect="1"/>
          </p:cNvPicPr>
          <p:nvPr/>
        </p:nvPicPr>
        <p:blipFill>
          <a:blip r:embed="rId2"/>
          <a:stretch>
            <a:fillRect/>
          </a:stretch>
        </p:blipFill>
        <p:spPr>
          <a:xfrm>
            <a:off x="6821112" y="291988"/>
            <a:ext cx="2298063" cy="504475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577481060"/>
              </p:ext>
            </p:extLst>
          </p:nvPr>
        </p:nvGraphicFramePr>
        <p:xfrm>
          <a:off x="395536" y="1052736"/>
          <a:ext cx="5976664" cy="2952329"/>
        </p:xfrm>
        <a:graphic>
          <a:graphicData uri="http://schemas.openxmlformats.org/drawingml/2006/table">
            <a:tbl>
              <a:tblPr firstRow="1" firstCol="1" bandRow="1"/>
              <a:tblGrid>
                <a:gridCol w="1254942">
                  <a:extLst>
                    <a:ext uri="{9D8B030D-6E8A-4147-A177-3AD203B41FA5}">
                      <a16:colId xmlns:a16="http://schemas.microsoft.com/office/drawing/2014/main" val="20000"/>
                    </a:ext>
                  </a:extLst>
                </a:gridCol>
                <a:gridCol w="1019641">
                  <a:extLst>
                    <a:ext uri="{9D8B030D-6E8A-4147-A177-3AD203B41FA5}">
                      <a16:colId xmlns:a16="http://schemas.microsoft.com/office/drawing/2014/main" val="20001"/>
                    </a:ext>
                  </a:extLst>
                </a:gridCol>
                <a:gridCol w="1176509">
                  <a:extLst>
                    <a:ext uri="{9D8B030D-6E8A-4147-A177-3AD203B41FA5}">
                      <a16:colId xmlns:a16="http://schemas.microsoft.com/office/drawing/2014/main" val="20002"/>
                    </a:ext>
                  </a:extLst>
                </a:gridCol>
                <a:gridCol w="1270630">
                  <a:extLst>
                    <a:ext uri="{9D8B030D-6E8A-4147-A177-3AD203B41FA5}">
                      <a16:colId xmlns:a16="http://schemas.microsoft.com/office/drawing/2014/main" val="20003"/>
                    </a:ext>
                  </a:extLst>
                </a:gridCol>
                <a:gridCol w="1254942">
                  <a:extLst>
                    <a:ext uri="{9D8B030D-6E8A-4147-A177-3AD203B41FA5}">
                      <a16:colId xmlns:a16="http://schemas.microsoft.com/office/drawing/2014/main" val="20004"/>
                    </a:ext>
                  </a:extLst>
                </a:gridCol>
              </a:tblGrid>
              <a:tr h="747873">
                <a:tc gridSpan="5">
                  <a:txBody>
                    <a:bodyPr/>
                    <a:lstStyle/>
                    <a:p>
                      <a:pPr algn="ctr">
                        <a:spcAft>
                          <a:spcPts val="0"/>
                        </a:spcAft>
                      </a:pPr>
                      <a:r>
                        <a:rPr lang="en-ZA" sz="1800" b="1">
                          <a:solidFill>
                            <a:srgbClr val="FFFFFF"/>
                          </a:solidFill>
                          <a:effectLst/>
                          <a:latin typeface="Expert Sans Extra Light"/>
                          <a:ea typeface="Calibri"/>
                          <a:cs typeface="Times New Roman"/>
                        </a:rPr>
                        <a:t>Repurchase </a:t>
                      </a:r>
                      <a:endParaRPr lang="en-ZA" sz="1800" b="1">
                        <a:effectLst/>
                        <a:latin typeface="Calibri"/>
                        <a:ea typeface="Calibri"/>
                        <a:cs typeface="Times New Roman"/>
                      </a:endParaRPr>
                    </a:p>
                  </a:txBody>
                  <a:tcPr marL="48260" marR="48260" marT="48260" marB="48260" anchor="ctr">
                    <a:lnL w="12700" cap="flat" cmpd="sng" algn="ctr">
                      <a:solidFill>
                        <a:srgbClr val="828384"/>
                      </a:solidFill>
                      <a:prstDash val="solid"/>
                      <a:round/>
                      <a:headEnd type="none" w="med" len="med"/>
                      <a:tailEnd type="none" w="med" len="med"/>
                    </a:lnL>
                    <a:lnR w="12700" cap="flat" cmpd="sng" algn="ctr">
                      <a:solidFill>
                        <a:srgbClr val="828384"/>
                      </a:solidFill>
                      <a:prstDash val="solid"/>
                      <a:round/>
                      <a:headEnd type="none" w="med" len="med"/>
                      <a:tailEnd type="none" w="med" len="med"/>
                    </a:lnR>
                    <a:lnT w="12700" cap="flat" cmpd="sng" algn="ctr">
                      <a:solidFill>
                        <a:srgbClr val="828384"/>
                      </a:solidFill>
                      <a:prstDash val="solid"/>
                      <a:round/>
                      <a:headEnd type="none" w="med" len="med"/>
                      <a:tailEnd type="none" w="med" len="med"/>
                    </a:lnT>
                    <a:lnB w="12700" cap="flat" cmpd="sng" algn="ctr">
                      <a:solidFill>
                        <a:srgbClr val="828384"/>
                      </a:solidFill>
                      <a:prstDash val="solid"/>
                      <a:round/>
                      <a:headEnd type="none" w="med" len="med"/>
                      <a:tailEnd type="none" w="med" len="med"/>
                    </a:lnB>
                    <a:solidFill>
                      <a:schemeClr val="accent5">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001796">
                <a:tc>
                  <a:txBody>
                    <a:bodyPr/>
                    <a:lstStyle/>
                    <a:p>
                      <a:pPr algn="ctr">
                        <a:spcAft>
                          <a:spcPts val="0"/>
                        </a:spcAft>
                      </a:pPr>
                      <a:r>
                        <a:rPr lang="en-ZA" sz="1400">
                          <a:solidFill>
                            <a:srgbClr val="000000"/>
                          </a:solidFill>
                          <a:effectLst/>
                          <a:latin typeface="Expert Sans Extra Light"/>
                          <a:ea typeface="Calibri"/>
                          <a:cs typeface="Times New Roman"/>
                        </a:rPr>
                        <a:t>Business cut-off to receive an instruction</a:t>
                      </a:r>
                      <a:endParaRPr lang="en-ZA" sz="1400">
                        <a:effectLst/>
                        <a:latin typeface="Calibri"/>
                        <a:ea typeface="Calibri"/>
                        <a:cs typeface="Times New Roman"/>
                      </a:endParaRPr>
                    </a:p>
                  </a:txBody>
                  <a:tcPr marL="48260" marR="48260" marT="48260" marB="48260" anchor="ctr">
                    <a:lnL w="12700" cap="flat" cmpd="sng" algn="ctr">
                      <a:solidFill>
                        <a:srgbClr val="828384"/>
                      </a:solidFill>
                      <a:prstDash val="solid"/>
                      <a:round/>
                      <a:headEnd type="none" w="med" len="med"/>
                      <a:tailEnd type="none" w="med" len="med"/>
                    </a:lnL>
                    <a:lnR w="12700" cap="flat" cmpd="sng" algn="ctr">
                      <a:solidFill>
                        <a:srgbClr val="828384"/>
                      </a:solidFill>
                      <a:prstDash val="solid"/>
                      <a:round/>
                      <a:headEnd type="none" w="med" len="med"/>
                      <a:tailEnd type="none" w="med" len="med"/>
                    </a:lnR>
                    <a:lnT w="12700" cap="flat" cmpd="sng" algn="ctr">
                      <a:solidFill>
                        <a:srgbClr val="828384"/>
                      </a:solidFill>
                      <a:prstDash val="solid"/>
                      <a:round/>
                      <a:headEnd type="none" w="med" len="med"/>
                      <a:tailEnd type="none" w="med" len="med"/>
                    </a:lnT>
                    <a:lnB w="12700" cap="flat" cmpd="sng" algn="ctr">
                      <a:solidFill>
                        <a:srgbClr val="828384"/>
                      </a:solidFill>
                      <a:prstDash val="solid"/>
                      <a:round/>
                      <a:headEnd type="none" w="med" len="med"/>
                      <a:tailEnd type="none" w="med" len="med"/>
                    </a:lnB>
                    <a:solidFill>
                      <a:srgbClr val="EFEFEF"/>
                    </a:solidFill>
                  </a:tcPr>
                </a:tc>
                <a:tc>
                  <a:txBody>
                    <a:bodyPr/>
                    <a:lstStyle/>
                    <a:p>
                      <a:pPr algn="ctr">
                        <a:spcAft>
                          <a:spcPts val="0"/>
                        </a:spcAft>
                      </a:pPr>
                      <a:r>
                        <a:rPr lang="en-ZA" sz="1400">
                          <a:solidFill>
                            <a:srgbClr val="000000"/>
                          </a:solidFill>
                          <a:effectLst/>
                          <a:latin typeface="Expert Sans Extra Light"/>
                          <a:ea typeface="Calibri"/>
                          <a:cs typeface="Times New Roman"/>
                        </a:rPr>
                        <a:t>Process the instruction</a:t>
                      </a:r>
                      <a:endParaRPr lang="en-ZA" sz="1400">
                        <a:effectLst/>
                        <a:latin typeface="Calibri"/>
                        <a:ea typeface="Calibri"/>
                        <a:cs typeface="Times New Roman"/>
                      </a:endParaRPr>
                    </a:p>
                  </a:txBody>
                  <a:tcPr marL="48260" marR="48260" marT="48260" marB="48260" anchor="ctr">
                    <a:lnL w="12700" cap="flat" cmpd="sng" algn="ctr">
                      <a:solidFill>
                        <a:srgbClr val="828384"/>
                      </a:solidFill>
                      <a:prstDash val="solid"/>
                      <a:round/>
                      <a:headEnd type="none" w="med" len="med"/>
                      <a:tailEnd type="none" w="med" len="med"/>
                    </a:lnL>
                    <a:lnR w="12700" cap="flat" cmpd="sng" algn="ctr">
                      <a:solidFill>
                        <a:srgbClr val="828384"/>
                      </a:solidFill>
                      <a:prstDash val="solid"/>
                      <a:round/>
                      <a:headEnd type="none" w="med" len="med"/>
                      <a:tailEnd type="none" w="med" len="med"/>
                    </a:lnR>
                    <a:lnT w="12700" cap="flat" cmpd="sng" algn="ctr">
                      <a:solidFill>
                        <a:srgbClr val="828384"/>
                      </a:solidFill>
                      <a:prstDash val="solid"/>
                      <a:round/>
                      <a:headEnd type="none" w="med" len="med"/>
                      <a:tailEnd type="none" w="med" len="med"/>
                    </a:lnT>
                    <a:lnB w="12700" cap="flat" cmpd="sng" algn="ctr">
                      <a:solidFill>
                        <a:srgbClr val="828384"/>
                      </a:solidFill>
                      <a:prstDash val="solid"/>
                      <a:round/>
                      <a:headEnd type="none" w="med" len="med"/>
                      <a:tailEnd type="none" w="med" len="med"/>
                    </a:lnB>
                    <a:solidFill>
                      <a:srgbClr val="EFEFEF"/>
                    </a:solidFill>
                  </a:tcPr>
                </a:tc>
                <a:tc>
                  <a:txBody>
                    <a:bodyPr/>
                    <a:lstStyle/>
                    <a:p>
                      <a:pPr algn="ctr">
                        <a:spcAft>
                          <a:spcPts val="0"/>
                        </a:spcAft>
                      </a:pPr>
                      <a:r>
                        <a:rPr lang="en-ZA" sz="1400">
                          <a:solidFill>
                            <a:srgbClr val="000000"/>
                          </a:solidFill>
                          <a:effectLst/>
                          <a:latin typeface="Expert Sans Extra Light"/>
                          <a:ea typeface="Calibri"/>
                          <a:cs typeface="Times New Roman"/>
                        </a:rPr>
                        <a:t>The administrator sells units (</a:t>
                      </a:r>
                      <a:r>
                        <a:rPr lang="en-ZA" sz="1400" err="1">
                          <a:solidFill>
                            <a:srgbClr val="000000"/>
                          </a:solidFill>
                          <a:effectLst/>
                          <a:latin typeface="Expert Sans Extra Light"/>
                          <a:ea typeface="Calibri"/>
                          <a:cs typeface="Times New Roman"/>
                        </a:rPr>
                        <a:t>Manco</a:t>
                      </a:r>
                      <a:r>
                        <a:rPr lang="en-ZA" sz="1400">
                          <a:solidFill>
                            <a:srgbClr val="000000"/>
                          </a:solidFill>
                          <a:effectLst/>
                          <a:latin typeface="Expert Sans Extra Light"/>
                          <a:ea typeface="Calibri"/>
                          <a:cs typeface="Times New Roman"/>
                        </a:rPr>
                        <a:t>)</a:t>
                      </a:r>
                      <a:endParaRPr lang="en-ZA" sz="1400">
                        <a:effectLst/>
                        <a:latin typeface="Calibri"/>
                        <a:ea typeface="Calibri"/>
                        <a:cs typeface="Times New Roman"/>
                      </a:endParaRPr>
                    </a:p>
                  </a:txBody>
                  <a:tcPr marL="48260" marR="48260" marT="48260" marB="48260" anchor="ctr">
                    <a:lnL w="12700" cap="flat" cmpd="sng" algn="ctr">
                      <a:solidFill>
                        <a:srgbClr val="828384"/>
                      </a:solidFill>
                      <a:prstDash val="solid"/>
                      <a:round/>
                      <a:headEnd type="none" w="med" len="med"/>
                      <a:tailEnd type="none" w="med" len="med"/>
                    </a:lnL>
                    <a:lnR w="12700" cap="flat" cmpd="sng" algn="ctr">
                      <a:solidFill>
                        <a:srgbClr val="828384"/>
                      </a:solidFill>
                      <a:prstDash val="solid"/>
                      <a:round/>
                      <a:headEnd type="none" w="med" len="med"/>
                      <a:tailEnd type="none" w="med" len="med"/>
                    </a:lnR>
                    <a:lnT w="12700" cap="flat" cmpd="sng" algn="ctr">
                      <a:solidFill>
                        <a:srgbClr val="828384"/>
                      </a:solidFill>
                      <a:prstDash val="solid"/>
                      <a:round/>
                      <a:headEnd type="none" w="med" len="med"/>
                      <a:tailEnd type="none" w="med" len="med"/>
                    </a:lnT>
                    <a:lnB w="12700" cap="flat" cmpd="sng" algn="ctr">
                      <a:solidFill>
                        <a:srgbClr val="828384"/>
                      </a:solidFill>
                      <a:prstDash val="solid"/>
                      <a:round/>
                      <a:headEnd type="none" w="med" len="med"/>
                      <a:tailEnd type="none" w="med" len="med"/>
                    </a:lnB>
                    <a:solidFill>
                      <a:srgbClr val="EFEFEF"/>
                    </a:solidFill>
                  </a:tcPr>
                </a:tc>
                <a:tc>
                  <a:txBody>
                    <a:bodyPr/>
                    <a:lstStyle/>
                    <a:p>
                      <a:pPr algn="ctr">
                        <a:spcAft>
                          <a:spcPts val="0"/>
                        </a:spcAft>
                      </a:pPr>
                      <a:r>
                        <a:rPr lang="en-ZA" sz="1400">
                          <a:solidFill>
                            <a:srgbClr val="000000"/>
                          </a:solidFill>
                          <a:effectLst/>
                          <a:latin typeface="Expert Sans Extra Light"/>
                          <a:ea typeface="Calibri"/>
                          <a:cs typeface="Times New Roman"/>
                        </a:rPr>
                        <a:t>Unit price received from the manager</a:t>
                      </a:r>
                      <a:endParaRPr lang="en-ZA" sz="1400">
                        <a:effectLst/>
                        <a:latin typeface="Calibri"/>
                        <a:ea typeface="Calibri"/>
                        <a:cs typeface="Times New Roman"/>
                      </a:endParaRPr>
                    </a:p>
                  </a:txBody>
                  <a:tcPr marL="48260" marR="48260" marT="48260" marB="48260" anchor="ctr">
                    <a:lnL w="12700" cap="flat" cmpd="sng" algn="ctr">
                      <a:solidFill>
                        <a:srgbClr val="828384"/>
                      </a:solidFill>
                      <a:prstDash val="solid"/>
                      <a:round/>
                      <a:headEnd type="none" w="med" len="med"/>
                      <a:tailEnd type="none" w="med" len="med"/>
                    </a:lnL>
                    <a:lnR w="12700" cap="flat" cmpd="sng" algn="ctr">
                      <a:solidFill>
                        <a:srgbClr val="828384"/>
                      </a:solidFill>
                      <a:prstDash val="solid"/>
                      <a:round/>
                      <a:headEnd type="none" w="med" len="med"/>
                      <a:tailEnd type="none" w="med" len="med"/>
                    </a:lnR>
                    <a:lnT w="12700" cap="flat" cmpd="sng" algn="ctr">
                      <a:solidFill>
                        <a:srgbClr val="828384"/>
                      </a:solidFill>
                      <a:prstDash val="solid"/>
                      <a:round/>
                      <a:headEnd type="none" w="med" len="med"/>
                      <a:tailEnd type="none" w="med" len="med"/>
                    </a:lnT>
                    <a:lnB w="12700" cap="flat" cmpd="sng" algn="ctr">
                      <a:solidFill>
                        <a:srgbClr val="828384"/>
                      </a:solidFill>
                      <a:prstDash val="solid"/>
                      <a:round/>
                      <a:headEnd type="none" w="med" len="med"/>
                      <a:tailEnd type="none" w="med" len="med"/>
                    </a:lnB>
                    <a:solidFill>
                      <a:srgbClr val="EFEFEF"/>
                    </a:solidFill>
                  </a:tcPr>
                </a:tc>
                <a:tc>
                  <a:txBody>
                    <a:bodyPr/>
                    <a:lstStyle/>
                    <a:p>
                      <a:pPr algn="ctr">
                        <a:spcAft>
                          <a:spcPts val="0"/>
                        </a:spcAft>
                      </a:pPr>
                      <a:r>
                        <a:rPr lang="en-ZA" sz="1400">
                          <a:solidFill>
                            <a:srgbClr val="000000"/>
                          </a:solidFill>
                          <a:effectLst/>
                          <a:latin typeface="Expert Sans Extra Light"/>
                          <a:ea typeface="Calibri"/>
                          <a:cs typeface="Times New Roman"/>
                        </a:rPr>
                        <a:t>Reflect in investor Bank Account(Absa Bank)</a:t>
                      </a:r>
                      <a:endParaRPr lang="en-ZA" sz="1400">
                        <a:effectLst/>
                        <a:latin typeface="Calibri"/>
                        <a:ea typeface="Calibri"/>
                        <a:cs typeface="Times New Roman"/>
                      </a:endParaRPr>
                    </a:p>
                  </a:txBody>
                  <a:tcPr marL="48260" marR="48260" marT="48260" marB="48260" anchor="ctr">
                    <a:lnL w="12700" cap="flat" cmpd="sng" algn="ctr">
                      <a:solidFill>
                        <a:srgbClr val="828384"/>
                      </a:solidFill>
                      <a:prstDash val="solid"/>
                      <a:round/>
                      <a:headEnd type="none" w="med" len="med"/>
                      <a:tailEnd type="none" w="med" len="med"/>
                    </a:lnL>
                    <a:lnR w="12700" cap="flat" cmpd="sng" algn="ctr">
                      <a:solidFill>
                        <a:srgbClr val="828384"/>
                      </a:solidFill>
                      <a:prstDash val="solid"/>
                      <a:round/>
                      <a:headEnd type="none" w="med" len="med"/>
                      <a:tailEnd type="none" w="med" len="med"/>
                    </a:lnR>
                    <a:lnT w="12700" cap="flat" cmpd="sng" algn="ctr">
                      <a:solidFill>
                        <a:srgbClr val="828384"/>
                      </a:solidFill>
                      <a:prstDash val="solid"/>
                      <a:round/>
                      <a:headEnd type="none" w="med" len="med"/>
                      <a:tailEnd type="none" w="med" len="med"/>
                    </a:lnT>
                    <a:lnB w="12700" cap="flat" cmpd="sng" algn="ctr">
                      <a:solidFill>
                        <a:srgbClr val="828384"/>
                      </a:solidFill>
                      <a:prstDash val="solid"/>
                      <a:round/>
                      <a:headEnd type="none" w="med" len="med"/>
                      <a:tailEnd type="none" w="med" len="med"/>
                    </a:lnB>
                    <a:solidFill>
                      <a:srgbClr val="EFEFEF"/>
                    </a:solidFill>
                  </a:tcPr>
                </a:tc>
                <a:extLst>
                  <a:ext uri="{0D108BD9-81ED-4DB2-BD59-A6C34878D82A}">
                    <a16:rowId xmlns:a16="http://schemas.microsoft.com/office/drawing/2014/main" val="10001"/>
                  </a:ext>
                </a:extLst>
              </a:tr>
              <a:tr h="677128">
                <a:tc>
                  <a:txBody>
                    <a:bodyPr/>
                    <a:lstStyle/>
                    <a:p>
                      <a:pPr>
                        <a:spcAft>
                          <a:spcPts val="0"/>
                        </a:spcAft>
                      </a:pPr>
                      <a:r>
                        <a:rPr lang="en-ZA" sz="1400">
                          <a:solidFill>
                            <a:srgbClr val="000000"/>
                          </a:solidFill>
                          <a:effectLst/>
                          <a:latin typeface="Expert Sans Extra Light"/>
                          <a:ea typeface="Calibri"/>
                          <a:cs typeface="Times New Roman"/>
                        </a:rPr>
                        <a:t>Before 13:00 (Day 0)</a:t>
                      </a:r>
                      <a:endParaRPr lang="en-ZA" sz="1400">
                        <a:effectLst/>
                        <a:latin typeface="Calibri"/>
                        <a:ea typeface="Calibri"/>
                        <a:cs typeface="Times New Roman"/>
                      </a:endParaRPr>
                    </a:p>
                  </a:txBody>
                  <a:tcPr marL="48260" marR="48260" marT="48260" marB="48260" anchor="ctr">
                    <a:lnL w="12700" cap="flat" cmpd="sng" algn="ctr">
                      <a:solidFill>
                        <a:srgbClr val="828384"/>
                      </a:solidFill>
                      <a:prstDash val="solid"/>
                      <a:round/>
                      <a:headEnd type="none" w="med" len="med"/>
                      <a:tailEnd type="none" w="med" len="med"/>
                    </a:lnL>
                    <a:lnR w="12700" cap="flat" cmpd="sng" algn="ctr">
                      <a:solidFill>
                        <a:srgbClr val="828384"/>
                      </a:solidFill>
                      <a:prstDash val="solid"/>
                      <a:round/>
                      <a:headEnd type="none" w="med" len="med"/>
                      <a:tailEnd type="none" w="med" len="med"/>
                    </a:lnR>
                    <a:lnT w="12700" cap="flat" cmpd="sng" algn="ctr">
                      <a:solidFill>
                        <a:srgbClr val="828384"/>
                      </a:solidFill>
                      <a:prstDash val="solid"/>
                      <a:round/>
                      <a:headEnd type="none" w="med" len="med"/>
                      <a:tailEnd type="none" w="med" len="med"/>
                    </a:lnT>
                    <a:lnB w="12700" cap="flat" cmpd="sng" algn="ctr">
                      <a:solidFill>
                        <a:srgbClr val="828384"/>
                      </a:solidFill>
                      <a:prstDash val="solid"/>
                      <a:round/>
                      <a:headEnd type="none" w="med" len="med"/>
                      <a:tailEnd type="none" w="med" len="med"/>
                    </a:lnB>
                  </a:tcPr>
                </a:tc>
                <a:tc>
                  <a:txBody>
                    <a:bodyPr/>
                    <a:lstStyle/>
                    <a:p>
                      <a:pPr algn="ctr">
                        <a:spcAft>
                          <a:spcPts val="0"/>
                        </a:spcAft>
                      </a:pPr>
                      <a:r>
                        <a:rPr lang="en-ZA" sz="1400">
                          <a:solidFill>
                            <a:srgbClr val="000000"/>
                          </a:solidFill>
                          <a:effectLst/>
                          <a:latin typeface="Expert Sans Extra Light"/>
                          <a:ea typeface="Calibri"/>
                          <a:cs typeface="Times New Roman"/>
                        </a:rPr>
                        <a:t>Day 0</a:t>
                      </a:r>
                      <a:endParaRPr lang="en-ZA" sz="1400">
                        <a:effectLst/>
                        <a:latin typeface="Calibri"/>
                        <a:ea typeface="Calibri"/>
                        <a:cs typeface="Times New Roman"/>
                      </a:endParaRPr>
                    </a:p>
                  </a:txBody>
                  <a:tcPr marL="48260" marR="48260" marT="48260" marB="48260" anchor="ctr">
                    <a:lnL w="12700" cap="flat" cmpd="sng" algn="ctr">
                      <a:solidFill>
                        <a:srgbClr val="828384"/>
                      </a:solidFill>
                      <a:prstDash val="solid"/>
                      <a:round/>
                      <a:headEnd type="none" w="med" len="med"/>
                      <a:tailEnd type="none" w="med" len="med"/>
                    </a:lnL>
                    <a:lnR w="12700" cap="flat" cmpd="sng" algn="ctr">
                      <a:solidFill>
                        <a:srgbClr val="828384"/>
                      </a:solidFill>
                      <a:prstDash val="solid"/>
                      <a:round/>
                      <a:headEnd type="none" w="med" len="med"/>
                      <a:tailEnd type="none" w="med" len="med"/>
                    </a:lnR>
                    <a:lnT w="12700" cap="flat" cmpd="sng" algn="ctr">
                      <a:solidFill>
                        <a:srgbClr val="828384"/>
                      </a:solidFill>
                      <a:prstDash val="solid"/>
                      <a:round/>
                      <a:headEnd type="none" w="med" len="med"/>
                      <a:tailEnd type="none" w="med" len="med"/>
                    </a:lnT>
                    <a:lnB w="12700" cap="flat" cmpd="sng" algn="ctr">
                      <a:solidFill>
                        <a:srgbClr val="828384"/>
                      </a:solidFill>
                      <a:prstDash val="solid"/>
                      <a:round/>
                      <a:headEnd type="none" w="med" len="med"/>
                      <a:tailEnd type="none" w="med" len="med"/>
                    </a:lnB>
                  </a:tcPr>
                </a:tc>
                <a:tc>
                  <a:txBody>
                    <a:bodyPr/>
                    <a:lstStyle/>
                    <a:p>
                      <a:pPr algn="ctr">
                        <a:spcAft>
                          <a:spcPts val="0"/>
                        </a:spcAft>
                      </a:pPr>
                      <a:r>
                        <a:rPr lang="en-ZA" sz="1400">
                          <a:solidFill>
                            <a:srgbClr val="000000"/>
                          </a:solidFill>
                          <a:effectLst/>
                          <a:latin typeface="Expert Sans Extra Light"/>
                          <a:ea typeface="Calibri"/>
                          <a:cs typeface="Times New Roman"/>
                        </a:rPr>
                        <a:t>Day 1</a:t>
                      </a:r>
                      <a:endParaRPr lang="en-ZA" sz="1400">
                        <a:effectLst/>
                        <a:latin typeface="Calibri"/>
                        <a:ea typeface="Calibri"/>
                        <a:cs typeface="Times New Roman"/>
                      </a:endParaRPr>
                    </a:p>
                  </a:txBody>
                  <a:tcPr marL="48260" marR="48260" marT="48260" marB="48260" anchor="ctr">
                    <a:lnL w="12700" cap="flat" cmpd="sng" algn="ctr">
                      <a:solidFill>
                        <a:srgbClr val="828384"/>
                      </a:solidFill>
                      <a:prstDash val="solid"/>
                      <a:round/>
                      <a:headEnd type="none" w="med" len="med"/>
                      <a:tailEnd type="none" w="med" len="med"/>
                    </a:lnL>
                    <a:lnR w="12700" cap="flat" cmpd="sng" algn="ctr">
                      <a:solidFill>
                        <a:srgbClr val="828384"/>
                      </a:solidFill>
                      <a:prstDash val="solid"/>
                      <a:round/>
                      <a:headEnd type="none" w="med" len="med"/>
                      <a:tailEnd type="none" w="med" len="med"/>
                    </a:lnR>
                    <a:lnT w="12700" cap="flat" cmpd="sng" algn="ctr">
                      <a:solidFill>
                        <a:srgbClr val="828384"/>
                      </a:solidFill>
                      <a:prstDash val="solid"/>
                      <a:round/>
                      <a:headEnd type="none" w="med" len="med"/>
                      <a:tailEnd type="none" w="med" len="med"/>
                    </a:lnT>
                    <a:lnB w="12700" cap="flat" cmpd="sng" algn="ctr">
                      <a:solidFill>
                        <a:srgbClr val="828384"/>
                      </a:solidFill>
                      <a:prstDash val="solid"/>
                      <a:round/>
                      <a:headEnd type="none" w="med" len="med"/>
                      <a:tailEnd type="none" w="med" len="med"/>
                    </a:lnB>
                  </a:tcPr>
                </a:tc>
                <a:tc>
                  <a:txBody>
                    <a:bodyPr/>
                    <a:lstStyle/>
                    <a:p>
                      <a:pPr algn="ctr">
                        <a:spcAft>
                          <a:spcPts val="0"/>
                        </a:spcAft>
                      </a:pPr>
                      <a:r>
                        <a:rPr lang="en-ZA" sz="1400">
                          <a:solidFill>
                            <a:srgbClr val="000000"/>
                          </a:solidFill>
                          <a:effectLst/>
                          <a:latin typeface="Expert Sans Extra Light"/>
                          <a:ea typeface="Calibri"/>
                          <a:cs typeface="Times New Roman"/>
                        </a:rPr>
                        <a:t>Day 2</a:t>
                      </a:r>
                      <a:endParaRPr lang="en-ZA" sz="1400">
                        <a:effectLst/>
                        <a:latin typeface="Calibri"/>
                        <a:ea typeface="Calibri"/>
                        <a:cs typeface="Times New Roman"/>
                      </a:endParaRPr>
                    </a:p>
                  </a:txBody>
                  <a:tcPr marL="48260" marR="48260" marT="48260" marB="48260" anchor="ctr">
                    <a:lnL w="12700" cap="flat" cmpd="sng" algn="ctr">
                      <a:solidFill>
                        <a:srgbClr val="828384"/>
                      </a:solidFill>
                      <a:prstDash val="solid"/>
                      <a:round/>
                      <a:headEnd type="none" w="med" len="med"/>
                      <a:tailEnd type="none" w="med" len="med"/>
                    </a:lnL>
                    <a:lnR w="12700" cap="flat" cmpd="sng" algn="ctr">
                      <a:solidFill>
                        <a:srgbClr val="828384"/>
                      </a:solidFill>
                      <a:prstDash val="solid"/>
                      <a:round/>
                      <a:headEnd type="none" w="med" len="med"/>
                      <a:tailEnd type="none" w="med" len="med"/>
                    </a:lnR>
                    <a:lnT w="12700" cap="flat" cmpd="sng" algn="ctr">
                      <a:solidFill>
                        <a:srgbClr val="828384"/>
                      </a:solidFill>
                      <a:prstDash val="solid"/>
                      <a:round/>
                      <a:headEnd type="none" w="med" len="med"/>
                      <a:tailEnd type="none" w="med" len="med"/>
                    </a:lnT>
                    <a:lnB w="12700" cap="flat" cmpd="sng" algn="ctr">
                      <a:solidFill>
                        <a:srgbClr val="828384"/>
                      </a:solidFill>
                      <a:prstDash val="solid"/>
                      <a:round/>
                      <a:headEnd type="none" w="med" len="med"/>
                      <a:tailEnd type="none" w="med" len="med"/>
                    </a:lnB>
                  </a:tcPr>
                </a:tc>
                <a:tc>
                  <a:txBody>
                    <a:bodyPr/>
                    <a:lstStyle/>
                    <a:p>
                      <a:pPr algn="ctr">
                        <a:spcAft>
                          <a:spcPts val="0"/>
                        </a:spcAft>
                      </a:pPr>
                      <a:r>
                        <a:rPr lang="en-ZA" sz="1400">
                          <a:solidFill>
                            <a:srgbClr val="000000"/>
                          </a:solidFill>
                          <a:effectLst/>
                          <a:latin typeface="Expert Sans Extra Light"/>
                          <a:ea typeface="Calibri"/>
                          <a:cs typeface="Times New Roman"/>
                        </a:rPr>
                        <a:t>Day 3</a:t>
                      </a:r>
                      <a:endParaRPr lang="en-ZA" sz="1400">
                        <a:effectLst/>
                        <a:latin typeface="Calibri"/>
                        <a:ea typeface="Calibri"/>
                        <a:cs typeface="Times New Roman"/>
                      </a:endParaRPr>
                    </a:p>
                  </a:txBody>
                  <a:tcPr marL="48260" marR="48260" marT="48260" marB="48260" anchor="ctr">
                    <a:lnL w="12700" cap="flat" cmpd="sng" algn="ctr">
                      <a:solidFill>
                        <a:srgbClr val="828384"/>
                      </a:solidFill>
                      <a:prstDash val="solid"/>
                      <a:round/>
                      <a:headEnd type="none" w="med" len="med"/>
                      <a:tailEnd type="none" w="med" len="med"/>
                    </a:lnL>
                    <a:lnR w="12700" cap="flat" cmpd="sng" algn="ctr">
                      <a:solidFill>
                        <a:srgbClr val="828384"/>
                      </a:solidFill>
                      <a:prstDash val="solid"/>
                      <a:round/>
                      <a:headEnd type="none" w="med" len="med"/>
                      <a:tailEnd type="none" w="med" len="med"/>
                    </a:lnR>
                    <a:lnT w="12700" cap="flat" cmpd="sng" algn="ctr">
                      <a:solidFill>
                        <a:srgbClr val="828384"/>
                      </a:solidFill>
                      <a:prstDash val="solid"/>
                      <a:round/>
                      <a:headEnd type="none" w="med" len="med"/>
                      <a:tailEnd type="none" w="med" len="med"/>
                    </a:lnT>
                    <a:lnB w="12700" cap="flat" cmpd="sng" algn="ctr">
                      <a:solidFill>
                        <a:srgbClr val="828384"/>
                      </a:solidFill>
                      <a:prstDash val="solid"/>
                      <a:round/>
                      <a:headEnd type="none" w="med" len="med"/>
                      <a:tailEnd type="none" w="med" len="med"/>
                    </a:lnB>
                  </a:tcPr>
                </a:tc>
                <a:extLst>
                  <a:ext uri="{0D108BD9-81ED-4DB2-BD59-A6C34878D82A}">
                    <a16:rowId xmlns:a16="http://schemas.microsoft.com/office/drawing/2014/main" val="10002"/>
                  </a:ext>
                </a:extLst>
              </a:tr>
              <a:tr h="525532">
                <a:tc>
                  <a:txBody>
                    <a:bodyPr/>
                    <a:lstStyle/>
                    <a:p>
                      <a:pPr>
                        <a:spcAft>
                          <a:spcPts val="0"/>
                        </a:spcAft>
                      </a:pPr>
                      <a:r>
                        <a:rPr lang="en-ZA" sz="1400">
                          <a:solidFill>
                            <a:srgbClr val="000000"/>
                          </a:solidFill>
                          <a:effectLst/>
                          <a:latin typeface="Expert Sans Extra Light"/>
                          <a:ea typeface="Calibri"/>
                          <a:cs typeface="Times New Roman"/>
                        </a:rPr>
                        <a:t>After 13:00 (Day 0)</a:t>
                      </a:r>
                      <a:endParaRPr lang="en-ZA" sz="1400">
                        <a:effectLst/>
                        <a:latin typeface="Calibri"/>
                        <a:ea typeface="Calibri"/>
                        <a:cs typeface="Times New Roman"/>
                      </a:endParaRPr>
                    </a:p>
                  </a:txBody>
                  <a:tcPr marL="48260" marR="48260" marT="48260" marB="48260" anchor="ctr">
                    <a:lnL w="12700" cap="flat" cmpd="sng" algn="ctr">
                      <a:solidFill>
                        <a:srgbClr val="828384"/>
                      </a:solidFill>
                      <a:prstDash val="solid"/>
                      <a:round/>
                      <a:headEnd type="none" w="med" len="med"/>
                      <a:tailEnd type="none" w="med" len="med"/>
                    </a:lnL>
                    <a:lnR w="12700" cap="flat" cmpd="sng" algn="ctr">
                      <a:solidFill>
                        <a:srgbClr val="828384"/>
                      </a:solidFill>
                      <a:prstDash val="solid"/>
                      <a:round/>
                      <a:headEnd type="none" w="med" len="med"/>
                      <a:tailEnd type="none" w="med" len="med"/>
                    </a:lnR>
                    <a:lnT w="12700" cap="flat" cmpd="sng" algn="ctr">
                      <a:solidFill>
                        <a:srgbClr val="828384"/>
                      </a:solidFill>
                      <a:prstDash val="solid"/>
                      <a:round/>
                      <a:headEnd type="none" w="med" len="med"/>
                      <a:tailEnd type="none" w="med" len="med"/>
                    </a:lnT>
                    <a:lnB w="12700" cap="flat" cmpd="sng" algn="ctr">
                      <a:solidFill>
                        <a:srgbClr val="828384"/>
                      </a:solidFill>
                      <a:prstDash val="solid"/>
                      <a:round/>
                      <a:headEnd type="none" w="med" len="med"/>
                      <a:tailEnd type="none" w="med" len="med"/>
                    </a:lnB>
                  </a:tcPr>
                </a:tc>
                <a:tc>
                  <a:txBody>
                    <a:bodyPr/>
                    <a:lstStyle/>
                    <a:p>
                      <a:pPr algn="ctr">
                        <a:spcAft>
                          <a:spcPts val="0"/>
                        </a:spcAft>
                      </a:pPr>
                      <a:r>
                        <a:rPr lang="en-ZA" sz="1400">
                          <a:solidFill>
                            <a:srgbClr val="000000"/>
                          </a:solidFill>
                          <a:effectLst/>
                          <a:latin typeface="Expert Sans Extra Light"/>
                          <a:ea typeface="Calibri"/>
                          <a:cs typeface="Times New Roman"/>
                        </a:rPr>
                        <a:t>Day 1</a:t>
                      </a:r>
                      <a:endParaRPr lang="en-ZA" sz="1400">
                        <a:effectLst/>
                        <a:latin typeface="Calibri"/>
                        <a:ea typeface="Calibri"/>
                        <a:cs typeface="Times New Roman"/>
                      </a:endParaRPr>
                    </a:p>
                  </a:txBody>
                  <a:tcPr marL="48260" marR="48260" marT="48260" marB="48260" anchor="ctr">
                    <a:lnL w="12700" cap="flat" cmpd="sng" algn="ctr">
                      <a:solidFill>
                        <a:srgbClr val="828384"/>
                      </a:solidFill>
                      <a:prstDash val="solid"/>
                      <a:round/>
                      <a:headEnd type="none" w="med" len="med"/>
                      <a:tailEnd type="none" w="med" len="med"/>
                    </a:lnL>
                    <a:lnR w="12700" cap="flat" cmpd="sng" algn="ctr">
                      <a:solidFill>
                        <a:srgbClr val="828384"/>
                      </a:solidFill>
                      <a:prstDash val="solid"/>
                      <a:round/>
                      <a:headEnd type="none" w="med" len="med"/>
                      <a:tailEnd type="none" w="med" len="med"/>
                    </a:lnR>
                    <a:lnT w="12700" cap="flat" cmpd="sng" algn="ctr">
                      <a:solidFill>
                        <a:srgbClr val="828384"/>
                      </a:solidFill>
                      <a:prstDash val="solid"/>
                      <a:round/>
                      <a:headEnd type="none" w="med" len="med"/>
                      <a:tailEnd type="none" w="med" len="med"/>
                    </a:lnT>
                    <a:lnB w="12700" cap="flat" cmpd="sng" algn="ctr">
                      <a:solidFill>
                        <a:srgbClr val="828384"/>
                      </a:solidFill>
                      <a:prstDash val="solid"/>
                      <a:round/>
                      <a:headEnd type="none" w="med" len="med"/>
                      <a:tailEnd type="none" w="med" len="med"/>
                    </a:lnB>
                  </a:tcPr>
                </a:tc>
                <a:tc>
                  <a:txBody>
                    <a:bodyPr/>
                    <a:lstStyle/>
                    <a:p>
                      <a:pPr algn="ctr">
                        <a:spcAft>
                          <a:spcPts val="0"/>
                        </a:spcAft>
                      </a:pPr>
                      <a:r>
                        <a:rPr lang="en-ZA" sz="1400">
                          <a:solidFill>
                            <a:srgbClr val="000000"/>
                          </a:solidFill>
                          <a:effectLst/>
                          <a:latin typeface="Expert Sans Extra Light"/>
                          <a:ea typeface="Calibri"/>
                          <a:cs typeface="Times New Roman"/>
                        </a:rPr>
                        <a:t>Day 2</a:t>
                      </a:r>
                      <a:endParaRPr lang="en-ZA" sz="1400">
                        <a:effectLst/>
                        <a:latin typeface="Calibri"/>
                        <a:ea typeface="Calibri"/>
                        <a:cs typeface="Times New Roman"/>
                      </a:endParaRPr>
                    </a:p>
                  </a:txBody>
                  <a:tcPr marL="48260" marR="48260" marT="48260" marB="48260" anchor="ctr">
                    <a:lnL w="12700" cap="flat" cmpd="sng" algn="ctr">
                      <a:solidFill>
                        <a:srgbClr val="828384"/>
                      </a:solidFill>
                      <a:prstDash val="solid"/>
                      <a:round/>
                      <a:headEnd type="none" w="med" len="med"/>
                      <a:tailEnd type="none" w="med" len="med"/>
                    </a:lnL>
                    <a:lnR w="12700" cap="flat" cmpd="sng" algn="ctr">
                      <a:solidFill>
                        <a:srgbClr val="828384"/>
                      </a:solidFill>
                      <a:prstDash val="solid"/>
                      <a:round/>
                      <a:headEnd type="none" w="med" len="med"/>
                      <a:tailEnd type="none" w="med" len="med"/>
                    </a:lnR>
                    <a:lnT w="12700" cap="flat" cmpd="sng" algn="ctr">
                      <a:solidFill>
                        <a:srgbClr val="828384"/>
                      </a:solidFill>
                      <a:prstDash val="solid"/>
                      <a:round/>
                      <a:headEnd type="none" w="med" len="med"/>
                      <a:tailEnd type="none" w="med" len="med"/>
                    </a:lnT>
                    <a:lnB w="12700" cap="flat" cmpd="sng" algn="ctr">
                      <a:solidFill>
                        <a:srgbClr val="828384"/>
                      </a:solidFill>
                      <a:prstDash val="solid"/>
                      <a:round/>
                      <a:headEnd type="none" w="med" len="med"/>
                      <a:tailEnd type="none" w="med" len="med"/>
                    </a:lnB>
                  </a:tcPr>
                </a:tc>
                <a:tc>
                  <a:txBody>
                    <a:bodyPr/>
                    <a:lstStyle/>
                    <a:p>
                      <a:pPr algn="ctr">
                        <a:spcAft>
                          <a:spcPts val="0"/>
                        </a:spcAft>
                      </a:pPr>
                      <a:r>
                        <a:rPr lang="en-ZA" sz="1400">
                          <a:solidFill>
                            <a:srgbClr val="000000"/>
                          </a:solidFill>
                          <a:effectLst/>
                          <a:latin typeface="Expert Sans Extra Light"/>
                          <a:ea typeface="Calibri"/>
                          <a:cs typeface="Times New Roman"/>
                        </a:rPr>
                        <a:t>Day 3</a:t>
                      </a:r>
                      <a:endParaRPr lang="en-ZA" sz="1400">
                        <a:effectLst/>
                        <a:latin typeface="Calibri"/>
                        <a:ea typeface="Calibri"/>
                        <a:cs typeface="Times New Roman"/>
                      </a:endParaRPr>
                    </a:p>
                  </a:txBody>
                  <a:tcPr marL="48260" marR="48260" marT="48260" marB="48260" anchor="ctr">
                    <a:lnL w="12700" cap="flat" cmpd="sng" algn="ctr">
                      <a:solidFill>
                        <a:srgbClr val="828384"/>
                      </a:solidFill>
                      <a:prstDash val="solid"/>
                      <a:round/>
                      <a:headEnd type="none" w="med" len="med"/>
                      <a:tailEnd type="none" w="med" len="med"/>
                    </a:lnL>
                    <a:lnR w="12700" cap="flat" cmpd="sng" algn="ctr">
                      <a:solidFill>
                        <a:srgbClr val="828384"/>
                      </a:solidFill>
                      <a:prstDash val="solid"/>
                      <a:round/>
                      <a:headEnd type="none" w="med" len="med"/>
                      <a:tailEnd type="none" w="med" len="med"/>
                    </a:lnR>
                    <a:lnT w="12700" cap="flat" cmpd="sng" algn="ctr">
                      <a:solidFill>
                        <a:srgbClr val="828384"/>
                      </a:solidFill>
                      <a:prstDash val="solid"/>
                      <a:round/>
                      <a:headEnd type="none" w="med" len="med"/>
                      <a:tailEnd type="none" w="med" len="med"/>
                    </a:lnT>
                    <a:lnB w="12700" cap="flat" cmpd="sng" algn="ctr">
                      <a:solidFill>
                        <a:srgbClr val="828384"/>
                      </a:solidFill>
                      <a:prstDash val="solid"/>
                      <a:round/>
                      <a:headEnd type="none" w="med" len="med"/>
                      <a:tailEnd type="none" w="med" len="med"/>
                    </a:lnB>
                  </a:tcPr>
                </a:tc>
                <a:tc>
                  <a:txBody>
                    <a:bodyPr/>
                    <a:lstStyle/>
                    <a:p>
                      <a:pPr algn="ctr">
                        <a:spcAft>
                          <a:spcPts val="0"/>
                        </a:spcAft>
                      </a:pPr>
                      <a:r>
                        <a:rPr lang="en-ZA" sz="1400">
                          <a:solidFill>
                            <a:srgbClr val="000000"/>
                          </a:solidFill>
                          <a:effectLst/>
                          <a:latin typeface="Expert Sans Extra Light"/>
                          <a:ea typeface="Calibri"/>
                          <a:cs typeface="Times New Roman"/>
                        </a:rPr>
                        <a:t>Day 4</a:t>
                      </a:r>
                      <a:endParaRPr lang="en-ZA" sz="1400">
                        <a:effectLst/>
                        <a:latin typeface="Calibri"/>
                        <a:ea typeface="Calibri"/>
                        <a:cs typeface="Times New Roman"/>
                      </a:endParaRPr>
                    </a:p>
                  </a:txBody>
                  <a:tcPr marL="48260" marR="48260" marT="48260" marB="48260" anchor="ctr">
                    <a:lnL w="12700" cap="flat" cmpd="sng" algn="ctr">
                      <a:solidFill>
                        <a:srgbClr val="828384"/>
                      </a:solidFill>
                      <a:prstDash val="solid"/>
                      <a:round/>
                      <a:headEnd type="none" w="med" len="med"/>
                      <a:tailEnd type="none" w="med" len="med"/>
                    </a:lnL>
                    <a:lnR w="12700" cap="flat" cmpd="sng" algn="ctr">
                      <a:solidFill>
                        <a:srgbClr val="828384"/>
                      </a:solidFill>
                      <a:prstDash val="solid"/>
                      <a:round/>
                      <a:headEnd type="none" w="med" len="med"/>
                      <a:tailEnd type="none" w="med" len="med"/>
                    </a:lnR>
                    <a:lnT w="12700" cap="flat" cmpd="sng" algn="ctr">
                      <a:solidFill>
                        <a:srgbClr val="828384"/>
                      </a:solidFill>
                      <a:prstDash val="solid"/>
                      <a:round/>
                      <a:headEnd type="none" w="med" len="med"/>
                      <a:tailEnd type="none" w="med" len="med"/>
                    </a:lnT>
                    <a:lnB w="12700" cap="flat" cmpd="sng" algn="ctr">
                      <a:solidFill>
                        <a:srgbClr val="828384"/>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Rectangle 2"/>
          <p:cNvSpPr>
            <a:spLocks noChangeArrowheads="1"/>
          </p:cNvSpPr>
          <p:nvPr/>
        </p:nvSpPr>
        <p:spPr bwMode="auto">
          <a:xfrm>
            <a:off x="2159000" y="3121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95392723"/>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 name="Rectangle 4"/>
          <p:cNvSpPr>
            <a:spLocks noGrp="1" noChangeArrowheads="1"/>
          </p:cNvSpPr>
          <p:nvPr>
            <p:ph idx="1"/>
          </p:nvPr>
        </p:nvSpPr>
        <p:spPr>
          <a:xfrm>
            <a:off x="2843808" y="906860"/>
            <a:ext cx="6516216" cy="4553258"/>
          </a:xfrm>
          <a:noFill/>
        </p:spPr>
        <p:txBody>
          <a:bodyPr lIns="92075" tIns="46038" rIns="92075" bIns="46038">
            <a:noAutofit/>
          </a:bodyPr>
          <a:lstStyle/>
          <a:p>
            <a:pPr marL="723900" lvl="1" indent="-723900">
              <a:spcBef>
                <a:spcPct val="35000"/>
              </a:spcBef>
              <a:buClr>
                <a:schemeClr val="tx1">
                  <a:lumMod val="65000"/>
                  <a:lumOff val="35000"/>
                </a:schemeClr>
              </a:buClr>
              <a:buFont typeface="Wingdings" panose="05000000000000000000" pitchFamily="2" charset="2"/>
              <a:buChar char="v"/>
            </a:pPr>
            <a:r>
              <a:rPr lang="en-ZA" sz="2000">
                <a:solidFill>
                  <a:srgbClr val="31859C"/>
                </a:solidFill>
                <a:latin typeface="Trebuchet MS" panose="020B0603020202020204" pitchFamily="34" charset="0"/>
              </a:rPr>
              <a:t>Key Parties Involved</a:t>
            </a:r>
          </a:p>
          <a:p>
            <a:pPr marL="723900" lvl="1" indent="-723900">
              <a:spcBef>
                <a:spcPct val="35000"/>
              </a:spcBef>
              <a:buClr>
                <a:schemeClr val="tx1">
                  <a:lumMod val="65000"/>
                  <a:lumOff val="35000"/>
                </a:schemeClr>
              </a:buClr>
              <a:buFont typeface="Wingdings" panose="05000000000000000000" pitchFamily="2" charset="2"/>
              <a:buChar char="v"/>
            </a:pPr>
            <a:r>
              <a:rPr lang="en-ZA" sz="2000">
                <a:solidFill>
                  <a:srgbClr val="31859C"/>
                </a:solidFill>
                <a:latin typeface="Trebuchet MS" panose="020B0603020202020204" pitchFamily="34" charset="0"/>
              </a:rPr>
              <a:t>Management of the Fund  </a:t>
            </a:r>
          </a:p>
          <a:p>
            <a:pPr marL="723900" lvl="1" indent="-723900">
              <a:spcBef>
                <a:spcPct val="35000"/>
              </a:spcBef>
              <a:buClr>
                <a:schemeClr val="tx1">
                  <a:lumMod val="65000"/>
                  <a:lumOff val="35000"/>
                </a:schemeClr>
              </a:buClr>
              <a:buFont typeface="Wingdings" panose="05000000000000000000" pitchFamily="2" charset="2"/>
              <a:buChar char="v"/>
            </a:pPr>
            <a:r>
              <a:rPr lang="en-ZA" sz="2000">
                <a:solidFill>
                  <a:srgbClr val="31859C"/>
                </a:solidFill>
                <a:latin typeface="Trebuchet MS" panose="020B0603020202020204" pitchFamily="34" charset="0"/>
              </a:rPr>
              <a:t>Fund Characteristics</a:t>
            </a:r>
          </a:p>
          <a:p>
            <a:pPr marL="1238250" lvl="2" indent="-723900">
              <a:spcBef>
                <a:spcPct val="35000"/>
              </a:spcBef>
              <a:buClr>
                <a:schemeClr val="tx1">
                  <a:lumMod val="65000"/>
                  <a:lumOff val="35000"/>
                </a:schemeClr>
              </a:buClr>
              <a:buFont typeface="Wingdings" panose="05000000000000000000" pitchFamily="2" charset="2"/>
              <a:buChar char="v"/>
            </a:pPr>
            <a:r>
              <a:rPr lang="en-ZA" sz="2000">
                <a:solidFill>
                  <a:srgbClr val="31859C"/>
                </a:solidFill>
                <a:latin typeface="Trebuchet MS" panose="020B0603020202020204" pitchFamily="34" charset="0"/>
              </a:rPr>
              <a:t>Investor Profile</a:t>
            </a:r>
          </a:p>
          <a:p>
            <a:pPr marL="1238250" lvl="2" indent="-723900">
              <a:spcBef>
                <a:spcPct val="35000"/>
              </a:spcBef>
              <a:buClr>
                <a:schemeClr val="tx1">
                  <a:lumMod val="65000"/>
                  <a:lumOff val="35000"/>
                </a:schemeClr>
              </a:buClr>
              <a:buFont typeface="Wingdings" panose="05000000000000000000" pitchFamily="2" charset="2"/>
              <a:buChar char="v"/>
            </a:pPr>
            <a:r>
              <a:rPr lang="en-ZA" sz="2000">
                <a:solidFill>
                  <a:srgbClr val="31859C"/>
                </a:solidFill>
                <a:latin typeface="Trebuchet MS" panose="020B0603020202020204" pitchFamily="34" charset="0"/>
              </a:rPr>
              <a:t>Investments </a:t>
            </a:r>
          </a:p>
          <a:p>
            <a:pPr marL="1238250" lvl="2" indent="-723900">
              <a:spcBef>
                <a:spcPct val="35000"/>
              </a:spcBef>
              <a:buClr>
                <a:schemeClr val="tx1">
                  <a:lumMod val="65000"/>
                  <a:lumOff val="35000"/>
                </a:schemeClr>
              </a:buClr>
              <a:buFont typeface="Wingdings" panose="05000000000000000000" pitchFamily="2" charset="2"/>
              <a:buChar char="v"/>
            </a:pPr>
            <a:r>
              <a:rPr lang="en-ZA" sz="2000">
                <a:solidFill>
                  <a:srgbClr val="31859C"/>
                </a:solidFill>
                <a:latin typeface="Trebuchet MS" panose="020B0603020202020204" pitchFamily="34" charset="0"/>
              </a:rPr>
              <a:t>Exposures – Capital Security</a:t>
            </a:r>
          </a:p>
          <a:p>
            <a:pPr marL="1238250" lvl="2" indent="-723900">
              <a:spcBef>
                <a:spcPct val="35000"/>
              </a:spcBef>
              <a:buClr>
                <a:schemeClr val="tx1">
                  <a:lumMod val="65000"/>
                  <a:lumOff val="35000"/>
                </a:schemeClr>
              </a:buClr>
              <a:buFont typeface="Wingdings" panose="05000000000000000000" pitchFamily="2" charset="2"/>
              <a:buChar char="v"/>
            </a:pPr>
            <a:r>
              <a:rPr lang="en-ZA" sz="2000">
                <a:solidFill>
                  <a:srgbClr val="31859C"/>
                </a:solidFill>
                <a:latin typeface="Trebuchet MS" panose="020B0603020202020204" pitchFamily="34" charset="0"/>
              </a:rPr>
              <a:t>Liquidity  </a:t>
            </a:r>
          </a:p>
          <a:p>
            <a:pPr marL="1238250" lvl="2" indent="-723900">
              <a:spcBef>
                <a:spcPct val="35000"/>
              </a:spcBef>
              <a:buClr>
                <a:schemeClr val="tx1">
                  <a:lumMod val="65000"/>
                  <a:lumOff val="35000"/>
                </a:schemeClr>
              </a:buClr>
              <a:buFont typeface="Wingdings" panose="05000000000000000000" pitchFamily="2" charset="2"/>
              <a:buChar char="v"/>
            </a:pPr>
            <a:r>
              <a:rPr lang="en-ZA" sz="2000">
                <a:solidFill>
                  <a:srgbClr val="31859C"/>
                </a:solidFill>
                <a:latin typeface="Trebuchet MS" panose="020B0603020202020204" pitchFamily="34" charset="0"/>
              </a:rPr>
              <a:t>Yields</a:t>
            </a:r>
          </a:p>
          <a:p>
            <a:pPr marL="723900" lvl="1" indent="-723900">
              <a:spcBef>
                <a:spcPct val="35000"/>
              </a:spcBef>
              <a:buClr>
                <a:schemeClr val="tx1">
                  <a:lumMod val="65000"/>
                  <a:lumOff val="35000"/>
                </a:schemeClr>
              </a:buClr>
              <a:buFont typeface="Wingdings" panose="05000000000000000000" pitchFamily="2" charset="2"/>
              <a:buChar char="v"/>
            </a:pPr>
            <a:r>
              <a:rPr lang="en-ZA" sz="2000">
                <a:solidFill>
                  <a:srgbClr val="31859C"/>
                </a:solidFill>
                <a:latin typeface="Trebuchet MS" panose="020B0603020202020204" pitchFamily="34" charset="0"/>
              </a:rPr>
              <a:t>Investment Class and Fees</a:t>
            </a:r>
          </a:p>
          <a:p>
            <a:pPr marL="723900" lvl="1" indent="-723900">
              <a:spcBef>
                <a:spcPct val="35000"/>
              </a:spcBef>
              <a:buClr>
                <a:schemeClr val="tx1">
                  <a:lumMod val="65000"/>
                  <a:lumOff val="35000"/>
                </a:schemeClr>
              </a:buClr>
              <a:buFont typeface="Wingdings" panose="05000000000000000000" pitchFamily="2" charset="2"/>
              <a:buChar char="v"/>
            </a:pPr>
            <a:r>
              <a:rPr lang="en-ZA" sz="2000">
                <a:solidFill>
                  <a:srgbClr val="31859C"/>
                </a:solidFill>
                <a:latin typeface="Trebuchet MS" panose="020B0603020202020204" pitchFamily="34" charset="0"/>
              </a:rPr>
              <a:t>Universe</a:t>
            </a:r>
          </a:p>
          <a:p>
            <a:pPr marL="723900" lvl="1" indent="-723900">
              <a:spcBef>
                <a:spcPct val="35000"/>
              </a:spcBef>
              <a:buClr>
                <a:schemeClr val="tx1">
                  <a:lumMod val="65000"/>
                  <a:lumOff val="35000"/>
                </a:schemeClr>
              </a:buClr>
              <a:buFont typeface="Wingdings" panose="05000000000000000000" pitchFamily="2" charset="2"/>
              <a:buChar char="v"/>
            </a:pPr>
            <a:r>
              <a:rPr lang="en-ZA" sz="2000">
                <a:solidFill>
                  <a:srgbClr val="31859C"/>
                </a:solidFill>
                <a:latin typeface="Trebuchet MS" panose="020B0603020202020204" pitchFamily="34" charset="0"/>
              </a:rPr>
              <a:t>Close </a:t>
            </a:r>
          </a:p>
          <a:p>
            <a:pPr marL="723900" lvl="1" indent="-723900">
              <a:spcBef>
                <a:spcPct val="35000"/>
              </a:spcBef>
              <a:buClr>
                <a:srgbClr val="336699"/>
              </a:buClr>
              <a:buFont typeface="Wingdings" panose="05000000000000000000" pitchFamily="2" charset="2"/>
              <a:buChar char="v"/>
            </a:pPr>
            <a:endParaRPr lang="en-ZA" sz="2400">
              <a:solidFill>
                <a:srgbClr val="336699"/>
              </a:solidFill>
              <a:latin typeface="Trebuchet MS" panose="020B0603020202020204" pitchFamily="34" charset="0"/>
            </a:endParaRPr>
          </a:p>
        </p:txBody>
      </p:sp>
      <p:sp>
        <p:nvSpPr>
          <p:cNvPr id="6" name="Rectangle 2"/>
          <p:cNvSpPr>
            <a:spLocks noGrp="1" noChangeArrowheads="1"/>
          </p:cNvSpPr>
          <p:nvPr>
            <p:ph type="title"/>
          </p:nvPr>
        </p:nvSpPr>
        <p:spPr>
          <a:xfrm>
            <a:off x="2843808" y="116435"/>
            <a:ext cx="3840467" cy="614363"/>
          </a:xfrm>
        </p:spPr>
        <p:txBody>
          <a:bodyPr lIns="92075" tIns="46038" rIns="92075" bIns="46038" anchor="b"/>
          <a:lstStyle/>
          <a:p>
            <a:pPr marL="715963" indent="-628650" algn="l">
              <a:defRPr/>
            </a:pPr>
            <a:r>
              <a:rPr lang="en-US" sz="2600" b="1">
                <a:solidFill>
                  <a:srgbClr val="31859C"/>
                </a:solidFill>
                <a:latin typeface="Trebuchet MS" panose="020B0603020202020204" pitchFamily="34" charset="0"/>
              </a:rPr>
              <a:t>WE WILL COVER</a:t>
            </a:r>
          </a:p>
        </p:txBody>
      </p:sp>
      <p:pic>
        <p:nvPicPr>
          <p:cNvPr id="7" name="Picture 6">
            <a:extLst>
              <a:ext uri="{FF2B5EF4-FFF2-40B4-BE49-F238E27FC236}">
                <a16:creationId xmlns:a16="http://schemas.microsoft.com/office/drawing/2014/main" id="{588AF3C1-7131-4DDC-9B40-82277907B3E4}"/>
              </a:ext>
            </a:extLst>
          </p:cNvPr>
          <p:cNvPicPr>
            <a:picLocks noChangeAspect="1"/>
          </p:cNvPicPr>
          <p:nvPr/>
        </p:nvPicPr>
        <p:blipFill>
          <a:blip r:embed="rId2"/>
          <a:stretch>
            <a:fillRect/>
          </a:stretch>
        </p:blipFill>
        <p:spPr>
          <a:xfrm>
            <a:off x="107504" y="116633"/>
            <a:ext cx="2520280" cy="5328592"/>
          </a:xfrm>
          <a:prstGeom prst="rect">
            <a:avLst/>
          </a:prstGeom>
        </p:spPr>
      </p:pic>
      <p:cxnSp>
        <p:nvCxnSpPr>
          <p:cNvPr id="8" name="Straight Connector 7">
            <a:extLst>
              <a:ext uri="{FF2B5EF4-FFF2-40B4-BE49-F238E27FC236}">
                <a16:creationId xmlns:a16="http://schemas.microsoft.com/office/drawing/2014/main" id="{BD47200A-3C0F-4B08-9EB5-3A21E9F25A09}"/>
              </a:ext>
            </a:extLst>
          </p:cNvPr>
          <p:cNvCxnSpPr>
            <a:cxnSpLocks/>
          </p:cNvCxnSpPr>
          <p:nvPr/>
        </p:nvCxnSpPr>
        <p:spPr>
          <a:xfrm>
            <a:off x="3059832" y="742757"/>
            <a:ext cx="2664296"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90216230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96FE273-529A-4CEA-BAC3-BF6729692DD7}"/>
              </a:ext>
            </a:extLst>
          </p:cNvPr>
          <p:cNvCxnSpPr>
            <a:cxnSpLocks/>
          </p:cNvCxnSpPr>
          <p:nvPr/>
        </p:nvCxnSpPr>
        <p:spPr>
          <a:xfrm>
            <a:off x="467544" y="631776"/>
            <a:ext cx="8094565" cy="0"/>
          </a:xfrm>
          <a:prstGeom prst="line">
            <a:avLst/>
          </a:prstGeom>
        </p:spPr>
        <p:style>
          <a:lnRef idx="1">
            <a:schemeClr val="accent5"/>
          </a:lnRef>
          <a:fillRef idx="0">
            <a:schemeClr val="accent5"/>
          </a:fillRef>
          <a:effectRef idx="0">
            <a:schemeClr val="accent5"/>
          </a:effectRef>
          <a:fontRef idx="minor">
            <a:schemeClr val="tx1"/>
          </a:fontRef>
        </p:style>
      </p:cxnSp>
      <p:sp>
        <p:nvSpPr>
          <p:cNvPr id="8" name="Subtitle 1">
            <a:extLst>
              <a:ext uri="{FF2B5EF4-FFF2-40B4-BE49-F238E27FC236}">
                <a16:creationId xmlns:a16="http://schemas.microsoft.com/office/drawing/2014/main" id="{4F0BD9CA-13AE-4A16-93CB-E930AF93D422}"/>
              </a:ext>
            </a:extLst>
          </p:cNvPr>
          <p:cNvSpPr>
            <a:spLocks noGrp="1"/>
          </p:cNvSpPr>
          <p:nvPr>
            <p:ph type="subTitle" idx="1"/>
          </p:nvPr>
        </p:nvSpPr>
        <p:spPr>
          <a:xfrm>
            <a:off x="467544" y="4564578"/>
            <a:ext cx="8367540" cy="1649187"/>
          </a:xfrm>
        </p:spPr>
        <p:txBody>
          <a:bodyPr>
            <a:normAutofit/>
          </a:bodyPr>
          <a:lstStyle/>
          <a:p>
            <a:pPr marL="342900" lvl="1" indent="-342900" algn="l">
              <a:spcBef>
                <a:spcPts val="1200"/>
              </a:spcBef>
              <a:spcAft>
                <a:spcPts val="1200"/>
              </a:spcAft>
              <a:buClr>
                <a:schemeClr val="accent5">
                  <a:lumMod val="75000"/>
                </a:schemeClr>
              </a:buClr>
              <a:buFont typeface="Wingdings" pitchFamily="2" charset="2"/>
              <a:buChar char="v"/>
            </a:pPr>
            <a:r>
              <a:rPr lang="en-US" sz="1400" b="0" dirty="0">
                <a:solidFill>
                  <a:schemeClr val="tx1">
                    <a:lumMod val="65000"/>
                    <a:lumOff val="35000"/>
                  </a:schemeClr>
                </a:solidFill>
                <a:latin typeface="Trebuchet MS" panose="020B0603020202020204" pitchFamily="34" charset="0"/>
              </a:rPr>
              <a:t>The figures are for illustration proposes and the yields can change over time </a:t>
            </a:r>
          </a:p>
          <a:p>
            <a:pPr marL="0" lvl="1" algn="l">
              <a:spcBef>
                <a:spcPts val="1200"/>
              </a:spcBef>
              <a:spcAft>
                <a:spcPts val="1200"/>
              </a:spcAft>
              <a:buClr>
                <a:schemeClr val="accent5">
                  <a:lumMod val="75000"/>
                </a:schemeClr>
              </a:buClr>
            </a:pPr>
            <a:r>
              <a:rPr lang="en-US" sz="1400" b="0" dirty="0">
                <a:solidFill>
                  <a:schemeClr val="tx1">
                    <a:lumMod val="65000"/>
                    <a:lumOff val="35000"/>
                  </a:schemeClr>
                </a:solidFill>
                <a:latin typeface="Trebuchet MS" panose="020B0603020202020204" pitchFamily="34" charset="0"/>
              </a:rPr>
              <a:t>* </a:t>
            </a:r>
            <a:r>
              <a:rPr lang="en-US" sz="1400" b="0" i="1" dirty="0">
                <a:solidFill>
                  <a:schemeClr val="tx1">
                    <a:lumMod val="65000"/>
                    <a:lumOff val="35000"/>
                  </a:schemeClr>
                </a:solidFill>
                <a:latin typeface="Trebuchet MS" panose="020B0603020202020204" pitchFamily="34" charset="0"/>
              </a:rPr>
              <a:t>The calculations are base on the maximum Marginal Tax Rate for investors and to illustrate the break-even point for lower tax rate investors </a:t>
            </a:r>
            <a:endParaRPr lang="en-US" sz="1400" b="0" i="1" dirty="0">
              <a:solidFill>
                <a:srgbClr val="00B0F0"/>
              </a:solidFill>
              <a:latin typeface="+mj-lt"/>
            </a:endParaRPr>
          </a:p>
        </p:txBody>
      </p:sp>
      <p:sp>
        <p:nvSpPr>
          <p:cNvPr id="9" name="Rectangle 2">
            <a:extLst>
              <a:ext uri="{FF2B5EF4-FFF2-40B4-BE49-F238E27FC236}">
                <a16:creationId xmlns:a16="http://schemas.microsoft.com/office/drawing/2014/main" id="{B45ADB22-BE95-4366-9B14-0C56FFA3EE5F}"/>
              </a:ext>
            </a:extLst>
          </p:cNvPr>
          <p:cNvSpPr>
            <a:spLocks noGrp="1" noChangeArrowheads="1"/>
          </p:cNvSpPr>
          <p:nvPr>
            <p:ph type="title"/>
          </p:nvPr>
        </p:nvSpPr>
        <p:spPr>
          <a:xfrm>
            <a:off x="302347" y="222994"/>
            <a:ext cx="8697934" cy="391632"/>
          </a:xfrm>
        </p:spPr>
        <p:txBody>
          <a:bodyPr lIns="92075" tIns="46038" rIns="92075" bIns="46038" anchor="b"/>
          <a:lstStyle/>
          <a:p>
            <a:pPr marL="715963" indent="-628650" algn="l">
              <a:defRPr/>
            </a:pPr>
            <a:r>
              <a:rPr lang="en-ZA" sz="2400" dirty="0">
                <a:solidFill>
                  <a:srgbClr val="008080"/>
                </a:solidFill>
                <a:latin typeface="Trebuchet MS" panose="020B0603020202020204" pitchFamily="34" charset="0"/>
              </a:rPr>
              <a:t>SCOI FUND – YIELD BENEFIT CALCULATION FOR INDIVIDUALS</a:t>
            </a:r>
            <a:endParaRPr lang="en-US" sz="2400" dirty="0">
              <a:solidFill>
                <a:srgbClr val="008080"/>
              </a:solidFill>
              <a:latin typeface="Trebuchet MS" panose="020B0603020202020204" pitchFamily="34" charset="0"/>
            </a:endParaRPr>
          </a:p>
        </p:txBody>
      </p:sp>
      <p:pic>
        <p:nvPicPr>
          <p:cNvPr id="3" name="Picture 2">
            <a:extLst>
              <a:ext uri="{FF2B5EF4-FFF2-40B4-BE49-F238E27FC236}">
                <a16:creationId xmlns:a16="http://schemas.microsoft.com/office/drawing/2014/main" id="{BF383B24-E408-4EE1-9B85-D1AB311936EA}"/>
              </a:ext>
            </a:extLst>
          </p:cNvPr>
          <p:cNvPicPr>
            <a:picLocks noChangeAspect="1"/>
          </p:cNvPicPr>
          <p:nvPr/>
        </p:nvPicPr>
        <p:blipFill>
          <a:blip r:embed="rId2"/>
          <a:stretch>
            <a:fillRect/>
          </a:stretch>
        </p:blipFill>
        <p:spPr>
          <a:xfrm>
            <a:off x="467544" y="743035"/>
            <a:ext cx="7281289" cy="3757094"/>
          </a:xfrm>
          <a:prstGeom prst="rect">
            <a:avLst/>
          </a:prstGeom>
        </p:spPr>
      </p:pic>
    </p:spTree>
    <p:extLst>
      <p:ext uri="{BB962C8B-B14F-4D97-AF65-F5344CB8AC3E}">
        <p14:creationId xmlns:p14="http://schemas.microsoft.com/office/powerpoint/2010/main" val="2659434592"/>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6FE273-529A-4CEA-BAC3-BF6729692DD7}"/>
              </a:ext>
            </a:extLst>
          </p:cNvPr>
          <p:cNvCxnSpPr>
            <a:cxnSpLocks/>
          </p:cNvCxnSpPr>
          <p:nvPr/>
        </p:nvCxnSpPr>
        <p:spPr>
          <a:xfrm>
            <a:off x="467544" y="692696"/>
            <a:ext cx="814652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ubtitle 1">
            <a:extLst>
              <a:ext uri="{FF2B5EF4-FFF2-40B4-BE49-F238E27FC236}">
                <a16:creationId xmlns:a16="http://schemas.microsoft.com/office/drawing/2014/main" id="{75BDD127-D486-4F27-BB96-CF3680A2D691}"/>
              </a:ext>
            </a:extLst>
          </p:cNvPr>
          <p:cNvSpPr>
            <a:spLocks noGrp="1"/>
          </p:cNvSpPr>
          <p:nvPr>
            <p:ph type="subTitle" idx="1"/>
          </p:nvPr>
        </p:nvSpPr>
        <p:spPr>
          <a:xfrm>
            <a:off x="-260605" y="5157192"/>
            <a:ext cx="7360954" cy="1174655"/>
          </a:xfrm>
        </p:spPr>
        <p:txBody>
          <a:bodyPr>
            <a:normAutofit/>
          </a:bodyPr>
          <a:lstStyle/>
          <a:p>
            <a:pPr marL="0" lvl="1" algn="l">
              <a:spcBef>
                <a:spcPts val="1200"/>
              </a:spcBef>
              <a:spcAft>
                <a:spcPts val="1200"/>
              </a:spcAft>
              <a:buClr>
                <a:schemeClr val="accent5">
                  <a:lumMod val="75000"/>
                </a:schemeClr>
              </a:buClr>
            </a:pPr>
            <a:r>
              <a:rPr lang="en-US" sz="1400" b="0">
                <a:solidFill>
                  <a:schemeClr val="tx1">
                    <a:lumMod val="65000"/>
                    <a:lumOff val="35000"/>
                  </a:schemeClr>
                </a:solidFill>
                <a:latin typeface="Trebuchet MS" panose="020B0603020202020204" pitchFamily="34" charset="0"/>
              </a:rPr>
              <a:t>	</a:t>
            </a:r>
            <a:r>
              <a:rPr lang="en-US" sz="1400" b="0" i="1">
                <a:solidFill>
                  <a:schemeClr val="tx1">
                    <a:lumMod val="65000"/>
                    <a:lumOff val="35000"/>
                  </a:schemeClr>
                </a:solidFill>
                <a:latin typeface="Trebuchet MS" panose="020B0603020202020204" pitchFamily="34" charset="0"/>
              </a:rPr>
              <a:t>*The figures above are for illustration proposes and the yields can change over time</a:t>
            </a:r>
            <a:endParaRPr lang="en-US" sz="1400" b="0" i="1">
              <a:solidFill>
                <a:srgbClr val="00B0F0"/>
              </a:solidFill>
              <a:latin typeface="+mj-lt"/>
            </a:endParaRPr>
          </a:p>
        </p:txBody>
      </p:sp>
      <p:sp>
        <p:nvSpPr>
          <p:cNvPr id="9" name="Rectangle 2">
            <a:extLst>
              <a:ext uri="{FF2B5EF4-FFF2-40B4-BE49-F238E27FC236}">
                <a16:creationId xmlns:a16="http://schemas.microsoft.com/office/drawing/2014/main" id="{53B172CC-CE59-4E33-965B-05E6222B1DFA}"/>
              </a:ext>
            </a:extLst>
          </p:cNvPr>
          <p:cNvSpPr>
            <a:spLocks noGrp="1" noChangeArrowheads="1"/>
          </p:cNvSpPr>
          <p:nvPr>
            <p:ph type="title"/>
          </p:nvPr>
        </p:nvSpPr>
        <p:spPr>
          <a:xfrm>
            <a:off x="306160" y="258098"/>
            <a:ext cx="8697934" cy="391632"/>
          </a:xfrm>
        </p:spPr>
        <p:txBody>
          <a:bodyPr lIns="92075" tIns="46038" rIns="92075" bIns="46038" anchor="b"/>
          <a:lstStyle/>
          <a:p>
            <a:pPr marL="715963" indent="-628650" algn="l">
              <a:defRPr/>
            </a:pPr>
            <a:r>
              <a:rPr lang="en-ZA" sz="2400" dirty="0">
                <a:solidFill>
                  <a:srgbClr val="008080"/>
                </a:solidFill>
                <a:latin typeface="Trebuchet MS" panose="020B0603020202020204" pitchFamily="34" charset="0"/>
              </a:rPr>
              <a:t>SCOI FUND – YIELD BENEFIT CALCULATION FOR COMPANIES</a:t>
            </a:r>
            <a:endParaRPr lang="en-US" sz="2400" dirty="0">
              <a:solidFill>
                <a:srgbClr val="008080"/>
              </a:solidFill>
              <a:latin typeface="Trebuchet MS" panose="020B0603020202020204" pitchFamily="34" charset="0"/>
            </a:endParaRPr>
          </a:p>
        </p:txBody>
      </p:sp>
      <p:pic>
        <p:nvPicPr>
          <p:cNvPr id="11" name="Picture 10">
            <a:extLst>
              <a:ext uri="{FF2B5EF4-FFF2-40B4-BE49-F238E27FC236}">
                <a16:creationId xmlns:a16="http://schemas.microsoft.com/office/drawing/2014/main" id="{327F2918-B2A8-4B2A-9BC9-4C915C3621DA}"/>
              </a:ext>
            </a:extLst>
          </p:cNvPr>
          <p:cNvPicPr>
            <a:picLocks noChangeAspect="1"/>
          </p:cNvPicPr>
          <p:nvPr/>
        </p:nvPicPr>
        <p:blipFill>
          <a:blip r:embed="rId2"/>
          <a:stretch>
            <a:fillRect/>
          </a:stretch>
        </p:blipFill>
        <p:spPr>
          <a:xfrm>
            <a:off x="6763003" y="887834"/>
            <a:ext cx="2048488" cy="4183426"/>
          </a:xfrm>
          <a:prstGeom prst="rect">
            <a:avLst/>
          </a:prstGeom>
        </p:spPr>
      </p:pic>
      <p:pic>
        <p:nvPicPr>
          <p:cNvPr id="2" name="Picture 1">
            <a:extLst>
              <a:ext uri="{FF2B5EF4-FFF2-40B4-BE49-F238E27FC236}">
                <a16:creationId xmlns:a16="http://schemas.microsoft.com/office/drawing/2014/main" id="{50771791-6892-40B2-A808-E47195D7D565}"/>
              </a:ext>
            </a:extLst>
          </p:cNvPr>
          <p:cNvPicPr>
            <a:picLocks noChangeAspect="1"/>
          </p:cNvPicPr>
          <p:nvPr/>
        </p:nvPicPr>
        <p:blipFill>
          <a:blip r:embed="rId3"/>
          <a:stretch>
            <a:fillRect/>
          </a:stretch>
        </p:blipFill>
        <p:spPr>
          <a:xfrm>
            <a:off x="467544" y="778628"/>
            <a:ext cx="5650596" cy="4183419"/>
          </a:xfrm>
          <a:prstGeom prst="rect">
            <a:avLst/>
          </a:prstGeom>
        </p:spPr>
      </p:pic>
    </p:spTree>
    <p:extLst>
      <p:ext uri="{BB962C8B-B14F-4D97-AF65-F5344CB8AC3E}">
        <p14:creationId xmlns:p14="http://schemas.microsoft.com/office/powerpoint/2010/main" val="1436763436"/>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96FE273-529A-4CEA-BAC3-BF6729692DD7}"/>
              </a:ext>
            </a:extLst>
          </p:cNvPr>
          <p:cNvCxnSpPr>
            <a:cxnSpLocks/>
          </p:cNvCxnSpPr>
          <p:nvPr/>
        </p:nvCxnSpPr>
        <p:spPr>
          <a:xfrm>
            <a:off x="467544" y="636674"/>
            <a:ext cx="5351365" cy="0"/>
          </a:xfrm>
          <a:prstGeom prst="line">
            <a:avLst/>
          </a:prstGeom>
        </p:spPr>
        <p:style>
          <a:lnRef idx="1">
            <a:schemeClr val="accent5"/>
          </a:lnRef>
          <a:fillRef idx="0">
            <a:schemeClr val="accent5"/>
          </a:fillRef>
          <a:effectRef idx="0">
            <a:schemeClr val="accent5"/>
          </a:effectRef>
          <a:fontRef idx="minor">
            <a:schemeClr val="tx1"/>
          </a:fontRef>
        </p:style>
      </p:cxnSp>
      <p:sp>
        <p:nvSpPr>
          <p:cNvPr id="6" name="TextBox 5">
            <a:extLst>
              <a:ext uri="{FF2B5EF4-FFF2-40B4-BE49-F238E27FC236}">
                <a16:creationId xmlns:a16="http://schemas.microsoft.com/office/drawing/2014/main" id="{B5743B1D-3EB4-4C17-9099-6317C5ADDB70}"/>
              </a:ext>
            </a:extLst>
          </p:cNvPr>
          <p:cNvSpPr txBox="1"/>
          <p:nvPr/>
        </p:nvSpPr>
        <p:spPr>
          <a:xfrm>
            <a:off x="467544" y="5018807"/>
            <a:ext cx="382385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f-ZA" sz="1800" b="0" i="0" u="none" strike="noStrike" kern="1200" cap="none" spc="0" normalizeH="0" baseline="0" noProof="0" dirty="0">
                <a:ln>
                  <a:noFill/>
                </a:ln>
                <a:solidFill>
                  <a:prstClr val="black"/>
                </a:solidFill>
                <a:effectLst/>
                <a:uLnTx/>
                <a:uFillTx/>
                <a:latin typeface="Calibri"/>
                <a:ea typeface="+mn-ea"/>
                <a:cs typeface="+mn-cs"/>
              </a:rPr>
              <a:t>* As </a:t>
            </a:r>
            <a:r>
              <a:rPr kumimoji="0" lang="af-ZA" sz="1800" b="0" i="0" u="none" strike="noStrike" kern="1200" cap="none" spc="0" normalizeH="0" baseline="0" noProof="0" dirty="0" err="1">
                <a:ln>
                  <a:noFill/>
                </a:ln>
                <a:solidFill>
                  <a:prstClr val="black"/>
                </a:solidFill>
                <a:effectLst/>
                <a:uLnTx/>
                <a:uFillTx/>
                <a:latin typeface="Calibri"/>
                <a:ea typeface="+mn-ea"/>
                <a:cs typeface="+mn-cs"/>
              </a:rPr>
              <a:t>at</a:t>
            </a:r>
            <a:r>
              <a:rPr kumimoji="0" lang="af-ZA" sz="1800" b="0" i="0" u="none" strike="noStrike" kern="1200" cap="none" spc="0" normalizeH="0" baseline="0" noProof="0" dirty="0">
                <a:ln>
                  <a:noFill/>
                </a:ln>
                <a:solidFill>
                  <a:prstClr val="black"/>
                </a:solidFill>
                <a:effectLst/>
                <a:uLnTx/>
                <a:uFillTx/>
                <a:latin typeface="Calibri"/>
                <a:ea typeface="+mn-ea"/>
                <a:cs typeface="+mn-cs"/>
              </a:rPr>
              <a:t> 18 April 2019</a:t>
            </a:r>
          </a:p>
        </p:txBody>
      </p:sp>
      <p:sp>
        <p:nvSpPr>
          <p:cNvPr id="8" name="Rectangle 2">
            <a:extLst>
              <a:ext uri="{FF2B5EF4-FFF2-40B4-BE49-F238E27FC236}">
                <a16:creationId xmlns:a16="http://schemas.microsoft.com/office/drawing/2014/main" id="{9E212E6C-F852-4130-B195-6B996C29D356}"/>
              </a:ext>
            </a:extLst>
          </p:cNvPr>
          <p:cNvSpPr>
            <a:spLocks noGrp="1" noChangeArrowheads="1"/>
          </p:cNvSpPr>
          <p:nvPr>
            <p:ph type="title"/>
          </p:nvPr>
        </p:nvSpPr>
        <p:spPr>
          <a:xfrm>
            <a:off x="352548" y="249265"/>
            <a:ext cx="6104267" cy="391632"/>
          </a:xfrm>
        </p:spPr>
        <p:txBody>
          <a:bodyPr lIns="92075" tIns="46038" rIns="92075" bIns="46038" anchor="b"/>
          <a:lstStyle/>
          <a:p>
            <a:pPr marL="715963" indent="-628650" algn="l">
              <a:defRPr/>
            </a:pPr>
            <a:r>
              <a:rPr lang="en-ZA" sz="2400" dirty="0">
                <a:solidFill>
                  <a:srgbClr val="008080"/>
                </a:solidFill>
                <a:latin typeface="Trebuchet MS" panose="020B0603020202020204" pitchFamily="34" charset="0"/>
              </a:rPr>
              <a:t>SCOI FUND – CLASSES, FEES AND YIELDS</a:t>
            </a:r>
            <a:endParaRPr lang="en-US" sz="2400" dirty="0">
              <a:solidFill>
                <a:srgbClr val="008080"/>
              </a:solidFill>
              <a:latin typeface="Trebuchet MS" panose="020B0603020202020204" pitchFamily="34" charset="0"/>
            </a:endParaRPr>
          </a:p>
        </p:txBody>
      </p:sp>
      <p:pic>
        <p:nvPicPr>
          <p:cNvPr id="2" name="Picture 1">
            <a:extLst>
              <a:ext uri="{FF2B5EF4-FFF2-40B4-BE49-F238E27FC236}">
                <a16:creationId xmlns:a16="http://schemas.microsoft.com/office/drawing/2014/main" id="{6B3F4925-5382-4279-8BD9-73C8EF7C5FB3}"/>
              </a:ext>
            </a:extLst>
          </p:cNvPr>
          <p:cNvPicPr>
            <a:picLocks noChangeAspect="1"/>
          </p:cNvPicPr>
          <p:nvPr/>
        </p:nvPicPr>
        <p:blipFill>
          <a:blip r:embed="rId2"/>
          <a:stretch>
            <a:fillRect/>
          </a:stretch>
        </p:blipFill>
        <p:spPr>
          <a:xfrm>
            <a:off x="467544" y="829906"/>
            <a:ext cx="8043226" cy="4184679"/>
          </a:xfrm>
          <a:prstGeom prst="rect">
            <a:avLst/>
          </a:prstGeom>
        </p:spPr>
      </p:pic>
    </p:spTree>
    <p:extLst>
      <p:ext uri="{BB962C8B-B14F-4D97-AF65-F5344CB8AC3E}">
        <p14:creationId xmlns:p14="http://schemas.microsoft.com/office/powerpoint/2010/main" val="320413510"/>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828" y="4581128"/>
            <a:ext cx="7848872" cy="784830"/>
          </a:xfrm>
          <a:prstGeom prst="rect">
            <a:avLst/>
          </a:prstGeom>
        </p:spPr>
        <p:txBody>
          <a:bodyPr wrap="square">
            <a:spAutoFit/>
          </a:bodyPr>
          <a:lstStyle/>
          <a:p>
            <a:pPr algn="just"/>
            <a:endParaRPr lang="en-ZA" sz="1500">
              <a:solidFill>
                <a:srgbClr val="31859C"/>
              </a:solidFill>
            </a:endParaRPr>
          </a:p>
          <a:p>
            <a:pPr algn="just"/>
            <a:r>
              <a:rPr lang="en-ZA" sz="1500">
                <a:solidFill>
                  <a:srgbClr val="31859C"/>
                </a:solidFill>
              </a:rPr>
              <a:t>					</a:t>
            </a:r>
            <a:r>
              <a:rPr lang="en-ZA" sz="1500" b="1">
                <a:solidFill>
                  <a:schemeClr val="tx1">
                    <a:lumMod val="65000"/>
                    <a:lumOff val="35000"/>
                  </a:schemeClr>
                </a:solidFill>
                <a:latin typeface="Trebuchet MS" panose="020B0603020202020204" pitchFamily="34" charset="0"/>
              </a:rPr>
              <a:t>Southchester Investment Managers (Pty) Ltd, an authorized 					financial services provider: FSP No. 44868</a:t>
            </a:r>
          </a:p>
        </p:txBody>
      </p:sp>
      <p:sp>
        <p:nvSpPr>
          <p:cNvPr id="3" name="Rectangle 2"/>
          <p:cNvSpPr/>
          <p:nvPr/>
        </p:nvSpPr>
        <p:spPr>
          <a:xfrm>
            <a:off x="539552" y="313492"/>
            <a:ext cx="1996059" cy="492443"/>
          </a:xfrm>
          <a:prstGeom prst="rect">
            <a:avLst/>
          </a:prstGeom>
        </p:spPr>
        <p:txBody>
          <a:bodyPr wrap="none">
            <a:spAutoFit/>
          </a:bodyPr>
          <a:lstStyle/>
          <a:p>
            <a:r>
              <a:rPr lang="en-US" sz="2600" b="1" cap="all">
                <a:solidFill>
                  <a:schemeClr val="tx1">
                    <a:lumMod val="65000"/>
                    <a:lumOff val="35000"/>
                  </a:schemeClr>
                </a:solidFill>
                <a:latin typeface="Trebuchet MS" panose="020B0603020202020204" pitchFamily="34" charset="0"/>
              </a:rPr>
              <a:t>DISCLAIMER</a:t>
            </a:r>
            <a:endParaRPr lang="en-ZA" sz="2600">
              <a:solidFill>
                <a:schemeClr val="tx1">
                  <a:lumMod val="65000"/>
                  <a:lumOff val="35000"/>
                </a:schemeClr>
              </a:solidFill>
              <a:latin typeface="Trebuchet MS" panose="020B0603020202020204" pitchFamily="34" charset="0"/>
            </a:endParaRPr>
          </a:p>
        </p:txBody>
      </p:sp>
      <p:cxnSp>
        <p:nvCxnSpPr>
          <p:cNvPr id="5" name="Straight Connector 4">
            <a:extLst>
              <a:ext uri="{FF2B5EF4-FFF2-40B4-BE49-F238E27FC236}">
                <a16:creationId xmlns:a16="http://schemas.microsoft.com/office/drawing/2014/main" id="{C72553AF-CD7A-4417-8C52-CD6238AEAB23}"/>
              </a:ext>
            </a:extLst>
          </p:cNvPr>
          <p:cNvCxnSpPr/>
          <p:nvPr/>
        </p:nvCxnSpPr>
        <p:spPr>
          <a:xfrm>
            <a:off x="663403" y="908720"/>
            <a:ext cx="1872208"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12" descr="image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83" y="1340768"/>
            <a:ext cx="8404362"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170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35696" y="1340768"/>
            <a:ext cx="4968552" cy="646331"/>
          </a:xfrm>
          <a:prstGeom prst="rect">
            <a:avLst/>
          </a:prstGeom>
        </p:spPr>
        <p:txBody>
          <a:bodyPr wrap="square">
            <a:spAutoFit/>
          </a:bodyPr>
          <a:lstStyle/>
          <a:p>
            <a:pPr algn="ctr"/>
            <a:r>
              <a:rPr lang="en-US" sz="3600" b="1" cap="all">
                <a:solidFill>
                  <a:srgbClr val="31859C"/>
                </a:solidFill>
                <a:latin typeface="Trebuchet MS" panose="020B0603020202020204" pitchFamily="34" charset="0"/>
              </a:rPr>
              <a:t>THANK YOU</a:t>
            </a:r>
            <a:endParaRPr lang="en-ZA" sz="3600">
              <a:solidFill>
                <a:srgbClr val="31859C"/>
              </a:solidFill>
              <a:latin typeface="Trebuchet MS" panose="020B0603020202020204" pitchFamily="34" charset="0"/>
            </a:endParaRPr>
          </a:p>
        </p:txBody>
      </p:sp>
      <p:pic>
        <p:nvPicPr>
          <p:cNvPr id="5" name="Picture 4">
            <a:extLst>
              <a:ext uri="{FF2B5EF4-FFF2-40B4-BE49-F238E27FC236}">
                <a16:creationId xmlns:a16="http://schemas.microsoft.com/office/drawing/2014/main" id="{A38136C0-708B-432E-83AF-F6EFE08063B5}"/>
              </a:ext>
            </a:extLst>
          </p:cNvPr>
          <p:cNvPicPr>
            <a:picLocks noChangeAspect="1"/>
          </p:cNvPicPr>
          <p:nvPr/>
        </p:nvPicPr>
        <p:blipFill>
          <a:blip r:embed="rId2"/>
          <a:stretch>
            <a:fillRect/>
          </a:stretch>
        </p:blipFill>
        <p:spPr>
          <a:xfrm>
            <a:off x="167408" y="2348880"/>
            <a:ext cx="8809184" cy="1872208"/>
          </a:xfrm>
          <a:prstGeom prst="rect">
            <a:avLst/>
          </a:prstGeom>
        </p:spPr>
      </p:pic>
    </p:spTree>
    <p:extLst>
      <p:ext uri="{BB962C8B-B14F-4D97-AF65-F5344CB8AC3E}">
        <p14:creationId xmlns:p14="http://schemas.microsoft.com/office/powerpoint/2010/main" val="1255813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459" y="86899"/>
            <a:ext cx="8447087" cy="749766"/>
          </a:xfrm>
        </p:spPr>
        <p:txBody>
          <a:bodyPr/>
          <a:lstStyle/>
          <a:p>
            <a:pPr marL="715963" indent="-628650" algn="l">
              <a:defRPr/>
            </a:pPr>
            <a:r>
              <a:rPr lang="en-US" sz="2600" b="1">
                <a:solidFill>
                  <a:srgbClr val="31859C"/>
                </a:solidFill>
                <a:latin typeface="Trebuchet MS" panose="020B0603020202020204" pitchFamily="34" charset="0"/>
              </a:rPr>
              <a:t>KEY PARTIES</a:t>
            </a:r>
          </a:p>
        </p:txBody>
      </p:sp>
      <p:cxnSp>
        <p:nvCxnSpPr>
          <p:cNvPr id="4" name="Straight Connector 3">
            <a:extLst>
              <a:ext uri="{FF2B5EF4-FFF2-40B4-BE49-F238E27FC236}">
                <a16:creationId xmlns:a16="http://schemas.microsoft.com/office/drawing/2014/main" id="{896FE273-529A-4CEA-BAC3-BF6729692DD7}"/>
              </a:ext>
            </a:extLst>
          </p:cNvPr>
          <p:cNvCxnSpPr>
            <a:cxnSpLocks/>
          </p:cNvCxnSpPr>
          <p:nvPr/>
        </p:nvCxnSpPr>
        <p:spPr>
          <a:xfrm>
            <a:off x="423343" y="618094"/>
            <a:ext cx="2016224" cy="0"/>
          </a:xfrm>
          <a:prstGeom prst="line">
            <a:avLst/>
          </a:prstGeom>
        </p:spPr>
        <p:style>
          <a:lnRef idx="1">
            <a:schemeClr val="accent5"/>
          </a:lnRef>
          <a:fillRef idx="0">
            <a:schemeClr val="accent5"/>
          </a:fillRef>
          <a:effectRef idx="0">
            <a:schemeClr val="accent5"/>
          </a:effectRef>
          <a:fontRef idx="minor">
            <a:schemeClr val="tx1"/>
          </a:fontRef>
        </p:style>
      </p:cxnSp>
      <p:pic>
        <p:nvPicPr>
          <p:cNvPr id="7" name="Picture 6">
            <a:extLst>
              <a:ext uri="{FF2B5EF4-FFF2-40B4-BE49-F238E27FC236}">
                <a16:creationId xmlns:a16="http://schemas.microsoft.com/office/drawing/2014/main" id="{DE1BCF03-7129-4935-B135-9F2167A0DA32}"/>
              </a:ext>
            </a:extLst>
          </p:cNvPr>
          <p:cNvPicPr>
            <a:picLocks noChangeAspect="1"/>
          </p:cNvPicPr>
          <p:nvPr/>
        </p:nvPicPr>
        <p:blipFill>
          <a:blip r:embed="rId2"/>
          <a:stretch>
            <a:fillRect/>
          </a:stretch>
        </p:blipFill>
        <p:spPr>
          <a:xfrm>
            <a:off x="724200" y="3222278"/>
            <a:ext cx="534008" cy="534008"/>
          </a:xfrm>
          <a:prstGeom prst="rect">
            <a:avLst/>
          </a:prstGeom>
        </p:spPr>
      </p:pic>
      <p:pic>
        <p:nvPicPr>
          <p:cNvPr id="15" name="Picture 14">
            <a:extLst>
              <a:ext uri="{FF2B5EF4-FFF2-40B4-BE49-F238E27FC236}">
                <a16:creationId xmlns:a16="http://schemas.microsoft.com/office/drawing/2014/main" id="{DFD687F9-EA97-41A6-8238-43E19ADEA4FE}"/>
              </a:ext>
            </a:extLst>
          </p:cNvPr>
          <p:cNvPicPr>
            <a:picLocks noChangeAspect="1"/>
          </p:cNvPicPr>
          <p:nvPr/>
        </p:nvPicPr>
        <p:blipFill>
          <a:blip r:embed="rId3"/>
          <a:stretch>
            <a:fillRect/>
          </a:stretch>
        </p:blipFill>
        <p:spPr>
          <a:xfrm>
            <a:off x="277366" y="830304"/>
            <a:ext cx="1409070" cy="798496"/>
          </a:xfrm>
          <a:prstGeom prst="rect">
            <a:avLst/>
          </a:prstGeom>
        </p:spPr>
      </p:pic>
      <p:sp>
        <p:nvSpPr>
          <p:cNvPr id="16" name="Rectangle 15">
            <a:extLst>
              <a:ext uri="{FF2B5EF4-FFF2-40B4-BE49-F238E27FC236}">
                <a16:creationId xmlns:a16="http://schemas.microsoft.com/office/drawing/2014/main" id="{B6BC8532-AADF-4BD8-BFE0-C3C446412173}"/>
              </a:ext>
            </a:extLst>
          </p:cNvPr>
          <p:cNvSpPr/>
          <p:nvPr/>
        </p:nvSpPr>
        <p:spPr>
          <a:xfrm>
            <a:off x="1737253" y="3314813"/>
            <a:ext cx="4291763" cy="338554"/>
          </a:xfrm>
          <a:prstGeom prst="rect">
            <a:avLst/>
          </a:prstGeom>
        </p:spPr>
        <p:txBody>
          <a:bodyPr wrap="square">
            <a:spAutoFit/>
          </a:bodyPr>
          <a:lstStyle/>
          <a:p>
            <a:r>
              <a:rPr lang="en-US" sz="1600">
                <a:solidFill>
                  <a:schemeClr val="tx1">
                    <a:lumMod val="75000"/>
                    <a:lumOff val="25000"/>
                  </a:schemeClr>
                </a:solidFill>
                <a:latin typeface="Trebuchet MS" panose="020B0603020202020204" pitchFamily="34" charset="0"/>
              </a:rPr>
              <a:t>IP Management Company (RF) (Pty) Limited </a:t>
            </a:r>
          </a:p>
        </p:txBody>
      </p:sp>
      <p:sp>
        <p:nvSpPr>
          <p:cNvPr id="17" name="Rectangle 16">
            <a:extLst>
              <a:ext uri="{FF2B5EF4-FFF2-40B4-BE49-F238E27FC236}">
                <a16:creationId xmlns:a16="http://schemas.microsoft.com/office/drawing/2014/main" id="{765B2EB5-EB89-400E-8A80-46B510E75F4B}"/>
              </a:ext>
            </a:extLst>
          </p:cNvPr>
          <p:cNvSpPr/>
          <p:nvPr/>
        </p:nvSpPr>
        <p:spPr>
          <a:xfrm>
            <a:off x="1746570" y="1923776"/>
            <a:ext cx="3674389" cy="800219"/>
          </a:xfrm>
          <a:prstGeom prst="rect">
            <a:avLst/>
          </a:prstGeom>
        </p:spPr>
        <p:txBody>
          <a:bodyPr wrap="square">
            <a:spAutoFit/>
          </a:bodyPr>
          <a:lstStyle/>
          <a:p>
            <a:r>
              <a:rPr lang="en-US" sz="1600">
                <a:solidFill>
                  <a:schemeClr val="tx1">
                    <a:lumMod val="75000"/>
                    <a:lumOff val="25000"/>
                  </a:schemeClr>
                </a:solidFill>
                <a:latin typeface="Trebuchet MS" panose="020B0603020202020204" pitchFamily="34" charset="0"/>
              </a:rPr>
              <a:t>Absa Alternative Asset Management </a:t>
            </a:r>
            <a:r>
              <a:rPr lang="en-US" sz="1600" i="1">
                <a:solidFill>
                  <a:srgbClr val="31859C"/>
                </a:solidFill>
                <a:latin typeface="Trebuchet MS" panose="020B0603020202020204" pitchFamily="34" charset="0"/>
              </a:rPr>
              <a:t>Sub-investment Advisor </a:t>
            </a:r>
          </a:p>
          <a:p>
            <a:endParaRPr lang="en-US" sz="1400">
              <a:solidFill>
                <a:srgbClr val="31859C"/>
              </a:solidFill>
              <a:latin typeface="Trebuchet MS" panose="020B0603020202020204" pitchFamily="34" charset="0"/>
            </a:endParaRPr>
          </a:p>
        </p:txBody>
      </p:sp>
      <p:sp>
        <p:nvSpPr>
          <p:cNvPr id="18" name="Rectangle 17">
            <a:extLst>
              <a:ext uri="{FF2B5EF4-FFF2-40B4-BE49-F238E27FC236}">
                <a16:creationId xmlns:a16="http://schemas.microsoft.com/office/drawing/2014/main" id="{F2A1E32D-FB40-4A3A-B6C8-44F7299DA5CF}"/>
              </a:ext>
            </a:extLst>
          </p:cNvPr>
          <p:cNvSpPr/>
          <p:nvPr/>
        </p:nvSpPr>
        <p:spPr>
          <a:xfrm>
            <a:off x="1746570" y="769536"/>
            <a:ext cx="3492401" cy="584775"/>
          </a:xfrm>
          <a:prstGeom prst="rect">
            <a:avLst/>
          </a:prstGeom>
        </p:spPr>
        <p:txBody>
          <a:bodyPr wrap="square">
            <a:spAutoFit/>
          </a:bodyPr>
          <a:lstStyle/>
          <a:p>
            <a:r>
              <a:rPr lang="en-US" sz="1600">
                <a:solidFill>
                  <a:schemeClr val="tx1">
                    <a:lumMod val="75000"/>
                    <a:lumOff val="25000"/>
                  </a:schemeClr>
                </a:solidFill>
                <a:latin typeface="Trebuchet MS" panose="020B0603020202020204" pitchFamily="34" charset="0"/>
              </a:rPr>
              <a:t>Southchester Investment Managers </a:t>
            </a:r>
            <a:r>
              <a:rPr lang="en-US" sz="1600" i="1">
                <a:solidFill>
                  <a:srgbClr val="31859C"/>
                </a:solidFill>
                <a:latin typeface="Trebuchet MS" panose="020B0603020202020204" pitchFamily="34" charset="0"/>
              </a:rPr>
              <a:t>Portfolio Manager</a:t>
            </a:r>
          </a:p>
        </p:txBody>
      </p:sp>
      <p:sp>
        <p:nvSpPr>
          <p:cNvPr id="19" name="Rectangle 18">
            <a:extLst>
              <a:ext uri="{FF2B5EF4-FFF2-40B4-BE49-F238E27FC236}">
                <a16:creationId xmlns:a16="http://schemas.microsoft.com/office/drawing/2014/main" id="{03E35EBE-4EF7-4ABB-90BB-0A3556766AF6}"/>
              </a:ext>
            </a:extLst>
          </p:cNvPr>
          <p:cNvSpPr/>
          <p:nvPr/>
        </p:nvSpPr>
        <p:spPr>
          <a:xfrm>
            <a:off x="1771583" y="4499009"/>
            <a:ext cx="4603990" cy="338554"/>
          </a:xfrm>
          <a:prstGeom prst="rect">
            <a:avLst/>
          </a:prstGeom>
        </p:spPr>
        <p:txBody>
          <a:bodyPr wrap="square">
            <a:spAutoFit/>
          </a:bodyPr>
          <a:lstStyle/>
          <a:p>
            <a:r>
              <a:rPr lang="en-US" sz="1600">
                <a:solidFill>
                  <a:schemeClr val="tx1">
                    <a:lumMod val="75000"/>
                    <a:lumOff val="25000"/>
                  </a:schemeClr>
                </a:solidFill>
                <a:latin typeface="Trebuchet MS" panose="020B0603020202020204" pitchFamily="34" charset="0"/>
              </a:rPr>
              <a:t>Investment Management Services </a:t>
            </a:r>
          </a:p>
        </p:txBody>
      </p:sp>
      <p:sp>
        <p:nvSpPr>
          <p:cNvPr id="23" name="Rectangle 22">
            <a:extLst>
              <a:ext uri="{FF2B5EF4-FFF2-40B4-BE49-F238E27FC236}">
                <a16:creationId xmlns:a16="http://schemas.microsoft.com/office/drawing/2014/main" id="{2D2C7A17-2239-4A52-ACEA-0FBC988E4404}"/>
              </a:ext>
            </a:extLst>
          </p:cNvPr>
          <p:cNvSpPr/>
          <p:nvPr/>
        </p:nvSpPr>
        <p:spPr>
          <a:xfrm>
            <a:off x="179513" y="3870116"/>
            <a:ext cx="3674389" cy="353943"/>
          </a:xfrm>
          <a:prstGeom prst="rect">
            <a:avLst/>
          </a:prstGeom>
        </p:spPr>
        <p:txBody>
          <a:bodyPr wrap="square">
            <a:spAutoFit/>
          </a:bodyPr>
          <a:lstStyle/>
          <a:p>
            <a:r>
              <a:rPr lang="en-US" sz="1700">
                <a:solidFill>
                  <a:schemeClr val="tx1">
                    <a:lumMod val="65000"/>
                    <a:lumOff val="35000"/>
                  </a:schemeClr>
                </a:solidFill>
                <a:latin typeface="Trebuchet MS" panose="020B0603020202020204" pitchFamily="34" charset="0"/>
              </a:rPr>
              <a:t>Platform </a:t>
            </a:r>
            <a:endParaRPr lang="en-US" sz="1700">
              <a:solidFill>
                <a:srgbClr val="336699"/>
              </a:solidFill>
              <a:latin typeface="Trebuchet MS" panose="020B0603020202020204" pitchFamily="34" charset="0"/>
            </a:endParaRPr>
          </a:p>
        </p:txBody>
      </p:sp>
      <p:sp>
        <p:nvSpPr>
          <p:cNvPr id="27" name="Rectangle 26">
            <a:extLst>
              <a:ext uri="{FF2B5EF4-FFF2-40B4-BE49-F238E27FC236}">
                <a16:creationId xmlns:a16="http://schemas.microsoft.com/office/drawing/2014/main" id="{C3FF9E64-2E42-4802-AFDA-675CEAF5A1E6}"/>
              </a:ext>
            </a:extLst>
          </p:cNvPr>
          <p:cNvSpPr/>
          <p:nvPr/>
        </p:nvSpPr>
        <p:spPr>
          <a:xfrm>
            <a:off x="229459" y="2754505"/>
            <a:ext cx="2711270" cy="353943"/>
          </a:xfrm>
          <a:prstGeom prst="rect">
            <a:avLst/>
          </a:prstGeom>
        </p:spPr>
        <p:txBody>
          <a:bodyPr wrap="square">
            <a:spAutoFit/>
          </a:bodyPr>
          <a:lstStyle/>
          <a:p>
            <a:r>
              <a:rPr lang="en-US" sz="1700">
                <a:solidFill>
                  <a:schemeClr val="tx1">
                    <a:lumMod val="65000"/>
                    <a:lumOff val="35000"/>
                  </a:schemeClr>
                </a:solidFill>
                <a:latin typeface="Trebuchet MS" panose="020B0603020202020204" pitchFamily="34" charset="0"/>
              </a:rPr>
              <a:t>Management Company</a:t>
            </a:r>
          </a:p>
        </p:txBody>
      </p:sp>
      <p:cxnSp>
        <p:nvCxnSpPr>
          <p:cNvPr id="39" name="Straight Connector 38">
            <a:extLst>
              <a:ext uri="{FF2B5EF4-FFF2-40B4-BE49-F238E27FC236}">
                <a16:creationId xmlns:a16="http://schemas.microsoft.com/office/drawing/2014/main" id="{2D818701-05D6-453B-B2D1-5A9A9D85F2B3}"/>
              </a:ext>
            </a:extLst>
          </p:cNvPr>
          <p:cNvCxnSpPr>
            <a:cxnSpLocks/>
          </p:cNvCxnSpPr>
          <p:nvPr/>
        </p:nvCxnSpPr>
        <p:spPr>
          <a:xfrm>
            <a:off x="349058" y="3101730"/>
            <a:ext cx="3055938"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54" name="Straight Connector 53">
            <a:extLst>
              <a:ext uri="{FF2B5EF4-FFF2-40B4-BE49-F238E27FC236}">
                <a16:creationId xmlns:a16="http://schemas.microsoft.com/office/drawing/2014/main" id="{BC02D6CA-13F7-433B-AC20-082D3C3B321E}"/>
              </a:ext>
            </a:extLst>
          </p:cNvPr>
          <p:cNvCxnSpPr>
            <a:cxnSpLocks/>
          </p:cNvCxnSpPr>
          <p:nvPr/>
        </p:nvCxnSpPr>
        <p:spPr>
          <a:xfrm>
            <a:off x="277366" y="4212884"/>
            <a:ext cx="3215404" cy="0"/>
          </a:xfrm>
          <a:prstGeom prst="line">
            <a:avLst/>
          </a:prstGeom>
        </p:spPr>
        <p:style>
          <a:lnRef idx="1">
            <a:schemeClr val="accent5"/>
          </a:lnRef>
          <a:fillRef idx="0">
            <a:schemeClr val="accent5"/>
          </a:fillRef>
          <a:effectRef idx="0">
            <a:schemeClr val="accent5"/>
          </a:effectRef>
          <a:fontRef idx="minor">
            <a:schemeClr val="tx1"/>
          </a:fontRef>
        </p:style>
      </p:cxnSp>
      <p:pic>
        <p:nvPicPr>
          <p:cNvPr id="61" name="Picture 60">
            <a:extLst>
              <a:ext uri="{FF2B5EF4-FFF2-40B4-BE49-F238E27FC236}">
                <a16:creationId xmlns:a16="http://schemas.microsoft.com/office/drawing/2014/main" id="{6C9547A7-BD77-4F57-B893-40F42DF4B3C7}"/>
              </a:ext>
            </a:extLst>
          </p:cNvPr>
          <p:cNvPicPr>
            <a:picLocks noChangeAspect="1"/>
          </p:cNvPicPr>
          <p:nvPr/>
        </p:nvPicPr>
        <p:blipFill>
          <a:blip r:embed="rId4"/>
          <a:stretch>
            <a:fillRect/>
          </a:stretch>
        </p:blipFill>
        <p:spPr>
          <a:xfrm>
            <a:off x="6872920" y="301207"/>
            <a:ext cx="2158822" cy="4997190"/>
          </a:xfrm>
          <a:prstGeom prst="rect">
            <a:avLst/>
          </a:prstGeom>
        </p:spPr>
      </p:pic>
      <p:pic>
        <p:nvPicPr>
          <p:cNvPr id="20" name="Picture 19"/>
          <p:cNvPicPr>
            <a:picLocks noChangeAspect="1"/>
          </p:cNvPicPr>
          <p:nvPr/>
        </p:nvPicPr>
        <p:blipFill>
          <a:blip r:embed="rId5"/>
          <a:stretch>
            <a:fillRect/>
          </a:stretch>
        </p:blipFill>
        <p:spPr>
          <a:xfrm>
            <a:off x="546464" y="4390685"/>
            <a:ext cx="818096" cy="679444"/>
          </a:xfrm>
          <a:prstGeom prst="rect">
            <a:avLst/>
          </a:prstGeom>
        </p:spPr>
      </p:pic>
      <p:pic>
        <p:nvPicPr>
          <p:cNvPr id="21" name="Picture 20"/>
          <p:cNvPicPr>
            <a:picLocks noChangeAspect="1"/>
          </p:cNvPicPr>
          <p:nvPr/>
        </p:nvPicPr>
        <p:blipFill>
          <a:blip r:embed="rId5"/>
          <a:stretch>
            <a:fillRect/>
          </a:stretch>
        </p:blipFill>
        <p:spPr>
          <a:xfrm>
            <a:off x="611542" y="1748054"/>
            <a:ext cx="818096" cy="679444"/>
          </a:xfrm>
          <a:prstGeom prst="rect">
            <a:avLst/>
          </a:prstGeom>
        </p:spPr>
      </p:pic>
    </p:spTree>
    <p:extLst>
      <p:ext uri="{BB962C8B-B14F-4D97-AF65-F5344CB8AC3E}">
        <p14:creationId xmlns:p14="http://schemas.microsoft.com/office/powerpoint/2010/main" val="2565255603"/>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73196" y="134634"/>
            <a:ext cx="8533456" cy="504055"/>
          </a:xfrm>
        </p:spPr>
        <p:txBody>
          <a:bodyPr lIns="92075" tIns="46038" rIns="92075" bIns="46038" anchor="b"/>
          <a:lstStyle/>
          <a:p>
            <a:pPr marL="715963" indent="-628650" algn="l">
              <a:defRPr/>
            </a:pPr>
            <a:r>
              <a:rPr lang="en-ZA" sz="2600" b="1">
                <a:solidFill>
                  <a:schemeClr val="accent5">
                    <a:lumMod val="75000"/>
                  </a:schemeClr>
                </a:solidFill>
                <a:latin typeface="Trebuchet MS" panose="020B0603020202020204" pitchFamily="34" charset="0"/>
              </a:rPr>
              <a:t>SOUTHCHESTER INVESTMENT MANAGERS</a:t>
            </a:r>
            <a:endParaRPr lang="en-US" sz="2600" b="1">
              <a:solidFill>
                <a:schemeClr val="accent5">
                  <a:lumMod val="75000"/>
                </a:schemeClr>
              </a:solidFill>
              <a:latin typeface="Trebuchet MS" panose="020B0603020202020204" pitchFamily="34" charset="0"/>
            </a:endParaRPr>
          </a:p>
        </p:txBody>
      </p:sp>
      <p:sp>
        <p:nvSpPr>
          <p:cNvPr id="1028" name="Rectangle 4"/>
          <p:cNvSpPr>
            <a:spLocks noGrp="1" noChangeArrowheads="1"/>
          </p:cNvSpPr>
          <p:nvPr>
            <p:ph idx="1"/>
          </p:nvPr>
        </p:nvSpPr>
        <p:spPr>
          <a:xfrm>
            <a:off x="-324544" y="642737"/>
            <a:ext cx="8352928" cy="4248472"/>
          </a:xfrm>
          <a:noFill/>
        </p:spPr>
        <p:txBody>
          <a:bodyPr lIns="92075" tIns="46038" rIns="92075" bIns="46038"/>
          <a:lstStyle/>
          <a:p>
            <a:pPr marL="1412875" lvl="2" indent="-898525">
              <a:spcBef>
                <a:spcPct val="35000"/>
              </a:spcBef>
              <a:spcAft>
                <a:spcPts val="600"/>
              </a:spcAft>
              <a:buClr>
                <a:schemeClr val="accent5">
                  <a:lumMod val="75000"/>
                </a:schemeClr>
              </a:buClr>
              <a:buFont typeface="Wingdings" panose="05000000000000000000" pitchFamily="2" charset="2"/>
              <a:buChar char="v"/>
            </a:pPr>
            <a:endParaRPr lang="en-US">
              <a:solidFill>
                <a:schemeClr val="tx1">
                  <a:lumMod val="65000"/>
                  <a:lumOff val="35000"/>
                </a:schemeClr>
              </a:solidFill>
              <a:latin typeface="Trebuchet MS" panose="020B0603020202020204" pitchFamily="34" charset="0"/>
            </a:endParaRPr>
          </a:p>
          <a:p>
            <a:pPr marL="1412875" lvl="2" indent="-898525">
              <a:spcBef>
                <a:spcPct val="35000"/>
              </a:spcBef>
              <a:spcAft>
                <a:spcPts val="600"/>
              </a:spcAft>
              <a:buClr>
                <a:schemeClr val="accent5">
                  <a:lumMod val="75000"/>
                </a:schemeClr>
              </a:buClr>
              <a:buFont typeface="Wingdings" panose="05000000000000000000" pitchFamily="2" charset="2"/>
              <a:buChar char="v"/>
            </a:pPr>
            <a:r>
              <a:rPr lang="en-US">
                <a:solidFill>
                  <a:schemeClr val="tx1">
                    <a:lumMod val="65000"/>
                    <a:lumOff val="35000"/>
                  </a:schemeClr>
                </a:solidFill>
                <a:latin typeface="Trebuchet MS" panose="020B0603020202020204" pitchFamily="34" charset="0"/>
              </a:rPr>
              <a:t>Southchester is an independent specialist fixed income asset manager</a:t>
            </a:r>
          </a:p>
          <a:p>
            <a:pPr marL="1412875" lvl="2" indent="-898525">
              <a:spcBef>
                <a:spcPct val="35000"/>
              </a:spcBef>
              <a:spcAft>
                <a:spcPts val="600"/>
              </a:spcAft>
              <a:buClr>
                <a:schemeClr val="accent5">
                  <a:lumMod val="75000"/>
                </a:schemeClr>
              </a:buClr>
              <a:buFont typeface="Wingdings" panose="05000000000000000000" pitchFamily="2" charset="2"/>
              <a:buChar char="v"/>
            </a:pPr>
            <a:r>
              <a:rPr lang="en-US">
                <a:solidFill>
                  <a:schemeClr val="tx1">
                    <a:lumMod val="65000"/>
                    <a:lumOff val="35000"/>
                  </a:schemeClr>
                </a:solidFill>
                <a:latin typeface="Trebuchet MS" panose="020B0603020202020204" pitchFamily="34" charset="0"/>
              </a:rPr>
              <a:t>Over R9.8 billion in assets under management</a:t>
            </a:r>
          </a:p>
          <a:p>
            <a:pPr marL="1412875" lvl="2" indent="-898525">
              <a:spcBef>
                <a:spcPct val="35000"/>
              </a:spcBef>
              <a:spcAft>
                <a:spcPts val="600"/>
              </a:spcAft>
              <a:buClr>
                <a:schemeClr val="accent5">
                  <a:lumMod val="75000"/>
                </a:schemeClr>
              </a:buClr>
              <a:buFont typeface="Wingdings" panose="05000000000000000000" pitchFamily="2" charset="2"/>
              <a:buChar char="v"/>
            </a:pPr>
            <a:r>
              <a:rPr lang="en-US">
                <a:solidFill>
                  <a:schemeClr val="tx1">
                    <a:lumMod val="65000"/>
                    <a:lumOff val="35000"/>
                  </a:schemeClr>
                </a:solidFill>
                <a:latin typeface="Trebuchet MS" panose="020B0603020202020204" pitchFamily="34" charset="0"/>
              </a:rPr>
              <a:t>Highly experienced investment team</a:t>
            </a:r>
          </a:p>
          <a:p>
            <a:pPr marL="1412875" lvl="2" indent="-898525">
              <a:spcBef>
                <a:spcPct val="35000"/>
              </a:spcBef>
              <a:spcAft>
                <a:spcPts val="600"/>
              </a:spcAft>
              <a:buClr>
                <a:schemeClr val="accent5">
                  <a:lumMod val="75000"/>
                </a:schemeClr>
              </a:buClr>
              <a:buFont typeface="Wingdings" panose="05000000000000000000" pitchFamily="2" charset="2"/>
              <a:buChar char="v"/>
            </a:pPr>
            <a:r>
              <a:rPr lang="en-US">
                <a:solidFill>
                  <a:schemeClr val="tx1">
                    <a:lumMod val="65000"/>
                    <a:lumOff val="35000"/>
                  </a:schemeClr>
                </a:solidFill>
                <a:latin typeface="Trebuchet MS" panose="020B0603020202020204" pitchFamily="34" charset="0"/>
              </a:rPr>
              <a:t>Innovative fixed income offerings</a:t>
            </a:r>
          </a:p>
          <a:p>
            <a:pPr marL="1412875" lvl="2" indent="-898525">
              <a:spcBef>
                <a:spcPct val="35000"/>
              </a:spcBef>
              <a:buClr>
                <a:srgbClr val="00B0F0"/>
              </a:buClr>
              <a:buFont typeface="Courier New" panose="02070309020205020404" pitchFamily="49" charset="0"/>
              <a:buChar char="o"/>
            </a:pPr>
            <a:endParaRPr lang="en-US" sz="2200">
              <a:solidFill>
                <a:schemeClr val="tx1">
                  <a:lumMod val="65000"/>
                  <a:lumOff val="35000"/>
                </a:schemeClr>
              </a:solidFill>
              <a:latin typeface="+mj-lt"/>
            </a:endParaRPr>
          </a:p>
          <a:p>
            <a:pPr marL="898525" lvl="1" indent="-898525">
              <a:lnSpc>
                <a:spcPct val="150000"/>
              </a:lnSpc>
              <a:spcBef>
                <a:spcPct val="35000"/>
              </a:spcBef>
              <a:buClr>
                <a:srgbClr val="00B0F0"/>
              </a:buClr>
              <a:buFont typeface="Courier New" panose="02070309020205020404" pitchFamily="49" charset="0"/>
              <a:buChar char="o"/>
            </a:pPr>
            <a:endParaRPr lang="en-US" sz="2200">
              <a:solidFill>
                <a:schemeClr val="tx1">
                  <a:lumMod val="65000"/>
                  <a:lumOff val="35000"/>
                </a:schemeClr>
              </a:solidFill>
              <a:latin typeface="+mj-lt"/>
            </a:endParaRPr>
          </a:p>
          <a:p>
            <a:pPr marL="898525" lvl="1" indent="-898525">
              <a:lnSpc>
                <a:spcPct val="150000"/>
              </a:lnSpc>
              <a:spcBef>
                <a:spcPct val="35000"/>
              </a:spcBef>
              <a:buClr>
                <a:schemeClr val="tx1"/>
              </a:buClr>
              <a:buNone/>
            </a:pPr>
            <a:r>
              <a:rPr lang="en-US" sz="2200" b="1">
                <a:solidFill>
                  <a:schemeClr val="tx1">
                    <a:lumMod val="65000"/>
                    <a:lumOff val="35000"/>
                  </a:schemeClr>
                </a:solidFill>
                <a:latin typeface="Garamond" pitchFamily="18" charset="0"/>
              </a:rPr>
              <a:t>	</a:t>
            </a:r>
          </a:p>
        </p:txBody>
      </p:sp>
      <p:pic>
        <p:nvPicPr>
          <p:cNvPr id="4" name="Picture 3">
            <a:extLst>
              <a:ext uri="{FF2B5EF4-FFF2-40B4-BE49-F238E27FC236}">
                <a16:creationId xmlns:a16="http://schemas.microsoft.com/office/drawing/2014/main" id="{4448BFE2-AABB-4FD3-BD8C-28B7F8CE8625}"/>
              </a:ext>
            </a:extLst>
          </p:cNvPr>
          <p:cNvPicPr>
            <a:picLocks noChangeAspect="1"/>
          </p:cNvPicPr>
          <p:nvPr/>
        </p:nvPicPr>
        <p:blipFill>
          <a:blip r:embed="rId2"/>
          <a:stretch>
            <a:fillRect/>
          </a:stretch>
        </p:blipFill>
        <p:spPr>
          <a:xfrm>
            <a:off x="176354" y="3620804"/>
            <a:ext cx="8791292" cy="1708351"/>
          </a:xfrm>
          <a:prstGeom prst="rect">
            <a:avLst/>
          </a:prstGeom>
        </p:spPr>
      </p:pic>
      <p:cxnSp>
        <p:nvCxnSpPr>
          <p:cNvPr id="5" name="Straight Connector 4">
            <a:extLst>
              <a:ext uri="{FF2B5EF4-FFF2-40B4-BE49-F238E27FC236}">
                <a16:creationId xmlns:a16="http://schemas.microsoft.com/office/drawing/2014/main" id="{54B6E6B4-3274-4938-9F92-34F6D9D36AB2}"/>
              </a:ext>
            </a:extLst>
          </p:cNvPr>
          <p:cNvCxnSpPr>
            <a:cxnSpLocks/>
          </p:cNvCxnSpPr>
          <p:nvPr/>
        </p:nvCxnSpPr>
        <p:spPr>
          <a:xfrm>
            <a:off x="323528" y="638689"/>
            <a:ext cx="6696744"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10511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3196" y="134634"/>
            <a:ext cx="8533456" cy="504055"/>
          </a:xfrm>
        </p:spPr>
        <p:txBody>
          <a:bodyPr lIns="92075" tIns="46038" rIns="92075" bIns="46038" anchor="b"/>
          <a:lstStyle/>
          <a:p>
            <a:pPr marL="715963" indent="-628650" algn="l">
              <a:defRPr/>
            </a:pPr>
            <a:r>
              <a:rPr lang="en-ZA" sz="2600" b="1">
                <a:solidFill>
                  <a:schemeClr val="accent5">
                    <a:lumMod val="75000"/>
                  </a:schemeClr>
                </a:solidFill>
                <a:latin typeface="Trebuchet MS" panose="020B0603020202020204" pitchFamily="34" charset="0"/>
              </a:rPr>
              <a:t>SOUTHCHESTER INVESTMENT MANAGERS</a:t>
            </a:r>
            <a:endParaRPr lang="en-US" sz="2600" b="1">
              <a:solidFill>
                <a:schemeClr val="accent5">
                  <a:lumMod val="75000"/>
                </a:schemeClr>
              </a:solidFill>
              <a:latin typeface="Trebuchet MS" panose="020B0603020202020204" pitchFamily="34" charset="0"/>
            </a:endParaRPr>
          </a:p>
        </p:txBody>
      </p:sp>
      <p:cxnSp>
        <p:nvCxnSpPr>
          <p:cNvPr id="9" name="Straight Connector 8">
            <a:extLst>
              <a:ext uri="{FF2B5EF4-FFF2-40B4-BE49-F238E27FC236}">
                <a16:creationId xmlns:a16="http://schemas.microsoft.com/office/drawing/2014/main" id="{54B6E6B4-3274-4938-9F92-34F6D9D36AB2}"/>
              </a:ext>
            </a:extLst>
          </p:cNvPr>
          <p:cNvCxnSpPr>
            <a:cxnSpLocks/>
          </p:cNvCxnSpPr>
          <p:nvPr/>
        </p:nvCxnSpPr>
        <p:spPr>
          <a:xfrm>
            <a:off x="323528" y="638689"/>
            <a:ext cx="6264696" cy="0"/>
          </a:xfrm>
          <a:prstGeom prst="line">
            <a:avLst/>
          </a:prstGeom>
        </p:spPr>
        <p:style>
          <a:lnRef idx="1">
            <a:schemeClr val="accent5"/>
          </a:lnRef>
          <a:fillRef idx="0">
            <a:schemeClr val="accent5"/>
          </a:fillRef>
          <a:effectRef idx="0">
            <a:schemeClr val="accent5"/>
          </a:effectRef>
          <a:fontRef idx="minor">
            <a:schemeClr val="tx1"/>
          </a:fontRef>
        </p:style>
      </p:cxnSp>
      <p:sp>
        <p:nvSpPr>
          <p:cNvPr id="5" name="TextBox 4">
            <a:extLst>
              <a:ext uri="{FF2B5EF4-FFF2-40B4-BE49-F238E27FC236}">
                <a16:creationId xmlns:a16="http://schemas.microsoft.com/office/drawing/2014/main" id="{644037EE-48FF-49A9-8ECC-74C382F14318}"/>
              </a:ext>
            </a:extLst>
          </p:cNvPr>
          <p:cNvSpPr txBox="1"/>
          <p:nvPr/>
        </p:nvSpPr>
        <p:spPr>
          <a:xfrm>
            <a:off x="3275856" y="794351"/>
            <a:ext cx="5544616" cy="4801314"/>
          </a:xfrm>
          <a:prstGeom prst="rect">
            <a:avLst/>
          </a:prstGeom>
          <a:noFill/>
        </p:spPr>
        <p:txBody>
          <a:bodyPr wrap="square" rtlCol="0">
            <a:spAutoFit/>
          </a:bodyPr>
          <a:lstStyle/>
          <a:p>
            <a:pPr algn="just"/>
            <a:r>
              <a:rPr lang="en-ZA" sz="1600">
                <a:solidFill>
                  <a:schemeClr val="tx1">
                    <a:lumMod val="65000"/>
                    <a:lumOff val="35000"/>
                  </a:schemeClr>
                </a:solidFill>
                <a:latin typeface="Trebuchet MS" panose="020B0603020202020204" pitchFamily="34" charset="0"/>
                <a:cs typeface="Arial"/>
              </a:rPr>
              <a:t>Mike is a specialist in financial products with a strength in product structuring and portfolio management for over 20 years. </a:t>
            </a:r>
          </a:p>
          <a:p>
            <a:pPr algn="just"/>
            <a:endParaRPr lang="en-ZA" sz="1600">
              <a:solidFill>
                <a:schemeClr val="tx1">
                  <a:lumMod val="65000"/>
                  <a:lumOff val="35000"/>
                </a:schemeClr>
              </a:solidFill>
              <a:latin typeface="Trebuchet MS" panose="020B0603020202020204" pitchFamily="34" charset="0"/>
              <a:cs typeface="Arial"/>
            </a:endParaRPr>
          </a:p>
          <a:p>
            <a:pPr algn="just"/>
            <a:r>
              <a:rPr lang="en-ZA" sz="1600">
                <a:solidFill>
                  <a:schemeClr val="tx1">
                    <a:lumMod val="65000"/>
                    <a:lumOff val="35000"/>
                  </a:schemeClr>
                </a:solidFill>
                <a:latin typeface="Trebuchet MS" panose="020B0603020202020204" pitchFamily="34" charset="0"/>
                <a:cs typeface="Arial"/>
              </a:rPr>
              <a:t>Over his professional career, Mike has developed and implemented numerous innovative solutions for corporates and institutions covering structured and corporate financing and equity derivative structuring. </a:t>
            </a:r>
          </a:p>
          <a:p>
            <a:pPr algn="just"/>
            <a:endParaRPr lang="en-ZA" sz="1600">
              <a:solidFill>
                <a:schemeClr val="tx1">
                  <a:lumMod val="65000"/>
                  <a:lumOff val="35000"/>
                </a:schemeClr>
              </a:solidFill>
              <a:latin typeface="Trebuchet MS" panose="020B0603020202020204" pitchFamily="34" charset="0"/>
              <a:cs typeface="Arial"/>
            </a:endParaRPr>
          </a:p>
          <a:p>
            <a:pPr algn="just"/>
            <a:r>
              <a:rPr lang="en-ZA" sz="1600">
                <a:solidFill>
                  <a:schemeClr val="tx1">
                    <a:lumMod val="65000"/>
                    <a:lumOff val="35000"/>
                  </a:schemeClr>
                </a:solidFill>
                <a:latin typeface="Trebuchet MS" panose="020B0603020202020204" pitchFamily="34" charset="0"/>
                <a:cs typeface="Arial"/>
              </a:rPr>
              <a:t>Mike’s portfolio management experience of eight years ranges from a Sharia compliant fund that he established and managed at Investec, through to a protected investment portfolio he was responsible for managing at Cadiz Asset Management. </a:t>
            </a:r>
          </a:p>
          <a:p>
            <a:pPr algn="just"/>
            <a:endParaRPr lang="en-ZA" sz="1600">
              <a:solidFill>
                <a:schemeClr val="tx1">
                  <a:lumMod val="65000"/>
                  <a:lumOff val="35000"/>
                </a:schemeClr>
              </a:solidFill>
              <a:latin typeface="Trebuchet MS" panose="020B0603020202020204" pitchFamily="34" charset="0"/>
              <a:cs typeface="Arial"/>
            </a:endParaRPr>
          </a:p>
          <a:p>
            <a:pPr algn="just"/>
            <a:r>
              <a:rPr lang="en-US" sz="1600">
                <a:solidFill>
                  <a:schemeClr val="tx1">
                    <a:lumMod val="65000"/>
                    <a:lumOff val="35000"/>
                  </a:schemeClr>
                </a:solidFill>
                <a:latin typeface="Trebuchet MS" panose="020B0603020202020204" pitchFamily="34" charset="0"/>
                <a:cs typeface="Arial"/>
              </a:rPr>
              <a:t>Mike holds a </a:t>
            </a:r>
            <a:r>
              <a:rPr lang="en-US" sz="1600" err="1">
                <a:solidFill>
                  <a:schemeClr val="tx1">
                    <a:lumMod val="65000"/>
                    <a:lumOff val="35000"/>
                  </a:schemeClr>
                </a:solidFill>
                <a:latin typeface="Trebuchet MS" panose="020B0603020202020204" pitchFamily="34" charset="0"/>
                <a:cs typeface="Arial"/>
              </a:rPr>
              <a:t>BCom</a:t>
            </a:r>
            <a:r>
              <a:rPr lang="en-US" sz="1600">
                <a:solidFill>
                  <a:schemeClr val="tx1">
                    <a:lumMod val="65000"/>
                    <a:lumOff val="35000"/>
                  </a:schemeClr>
                </a:solidFill>
                <a:latin typeface="Trebuchet MS" panose="020B0603020202020204" pitchFamily="34" charset="0"/>
                <a:cs typeface="Arial"/>
              </a:rPr>
              <a:t> economics degree, with postgraduate qualifications in both accounting and taxation and a MBA.</a:t>
            </a:r>
          </a:p>
          <a:p>
            <a:pPr algn="just"/>
            <a:endParaRPr lang="en-ZA" sz="1600">
              <a:solidFill>
                <a:schemeClr val="tx1">
                  <a:lumMod val="65000"/>
                  <a:lumOff val="35000"/>
                </a:schemeClr>
              </a:solidFill>
              <a:latin typeface="Trebuchet MS" panose="020B0603020202020204" pitchFamily="34" charset="0"/>
              <a:cs typeface="Arial"/>
            </a:endParaRPr>
          </a:p>
          <a:p>
            <a:pPr algn="just"/>
            <a:endParaRPr lang="en-ZA">
              <a:solidFill>
                <a:schemeClr val="tx1">
                  <a:lumMod val="65000"/>
                  <a:lumOff val="35000"/>
                </a:schemeClr>
              </a:solidFill>
              <a:latin typeface="Trebuchet MS" panose="020B0603020202020204" pitchFamily="34" charset="0"/>
              <a:cs typeface="Arial"/>
            </a:endParaRPr>
          </a:p>
        </p:txBody>
      </p:sp>
      <p:sp>
        <p:nvSpPr>
          <p:cNvPr id="16" name="TextBox 15">
            <a:extLst>
              <a:ext uri="{FF2B5EF4-FFF2-40B4-BE49-F238E27FC236}">
                <a16:creationId xmlns:a16="http://schemas.microsoft.com/office/drawing/2014/main" id="{ABF8AE9E-6848-4D4A-B6AD-6B968DDC33A0}"/>
              </a:ext>
            </a:extLst>
          </p:cNvPr>
          <p:cNvSpPr txBox="1"/>
          <p:nvPr/>
        </p:nvSpPr>
        <p:spPr>
          <a:xfrm>
            <a:off x="605988" y="4213798"/>
            <a:ext cx="2211524" cy="430887"/>
          </a:xfrm>
          <a:prstGeom prst="rect">
            <a:avLst/>
          </a:prstGeom>
          <a:noFill/>
        </p:spPr>
        <p:txBody>
          <a:bodyPr wrap="square" rtlCol="0">
            <a:spAutoFit/>
          </a:bodyPr>
          <a:lstStyle/>
          <a:p>
            <a:r>
              <a:rPr lang="en-ZA" sz="2200" b="1">
                <a:solidFill>
                  <a:srgbClr val="31859C"/>
                </a:solidFill>
                <a:latin typeface="Trebuchet MS" panose="020B0603020202020204" pitchFamily="34" charset="0"/>
              </a:rPr>
              <a:t>MIKE BALDWIN</a:t>
            </a:r>
          </a:p>
        </p:txBody>
      </p:sp>
      <p:pic>
        <p:nvPicPr>
          <p:cNvPr id="10" name="Picture 9">
            <a:extLst>
              <a:ext uri="{FF2B5EF4-FFF2-40B4-BE49-F238E27FC236}">
                <a16:creationId xmlns:a16="http://schemas.microsoft.com/office/drawing/2014/main" id="{4FF59D63-F5BB-437D-A9AB-6400EB9C981E}"/>
              </a:ext>
            </a:extLst>
          </p:cNvPr>
          <p:cNvPicPr>
            <a:picLocks noChangeAspect="1"/>
          </p:cNvPicPr>
          <p:nvPr/>
        </p:nvPicPr>
        <p:blipFill>
          <a:blip r:embed="rId2"/>
          <a:stretch>
            <a:fillRect/>
          </a:stretch>
        </p:blipFill>
        <p:spPr>
          <a:xfrm>
            <a:off x="323528" y="812812"/>
            <a:ext cx="2686170" cy="3399978"/>
          </a:xfrm>
          <a:prstGeom prst="rect">
            <a:avLst/>
          </a:prstGeom>
        </p:spPr>
      </p:pic>
    </p:spTree>
    <p:extLst>
      <p:ext uri="{BB962C8B-B14F-4D97-AF65-F5344CB8AC3E}">
        <p14:creationId xmlns:p14="http://schemas.microsoft.com/office/powerpoint/2010/main" val="269031169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3196" y="134634"/>
            <a:ext cx="8533456" cy="504055"/>
          </a:xfrm>
        </p:spPr>
        <p:txBody>
          <a:bodyPr lIns="92075" tIns="46038" rIns="92075" bIns="46038" anchor="b"/>
          <a:lstStyle/>
          <a:p>
            <a:pPr marL="715963" indent="-628650" algn="l">
              <a:defRPr/>
            </a:pPr>
            <a:r>
              <a:rPr lang="en-ZA" sz="2600" b="1">
                <a:solidFill>
                  <a:schemeClr val="accent5">
                    <a:lumMod val="75000"/>
                  </a:schemeClr>
                </a:solidFill>
                <a:latin typeface="Trebuchet MS" panose="020B0603020202020204" pitchFamily="34" charset="0"/>
              </a:rPr>
              <a:t>SOUTHCHESTER INVESTMENT MANAGERS</a:t>
            </a:r>
            <a:endParaRPr lang="en-US" sz="2600" b="1">
              <a:solidFill>
                <a:schemeClr val="accent5">
                  <a:lumMod val="75000"/>
                </a:schemeClr>
              </a:solidFill>
              <a:latin typeface="Trebuchet MS" panose="020B0603020202020204" pitchFamily="34" charset="0"/>
            </a:endParaRPr>
          </a:p>
        </p:txBody>
      </p:sp>
      <p:cxnSp>
        <p:nvCxnSpPr>
          <p:cNvPr id="9" name="Straight Connector 8">
            <a:extLst>
              <a:ext uri="{FF2B5EF4-FFF2-40B4-BE49-F238E27FC236}">
                <a16:creationId xmlns:a16="http://schemas.microsoft.com/office/drawing/2014/main" id="{54B6E6B4-3274-4938-9F92-34F6D9D36AB2}"/>
              </a:ext>
            </a:extLst>
          </p:cNvPr>
          <p:cNvCxnSpPr>
            <a:cxnSpLocks/>
          </p:cNvCxnSpPr>
          <p:nvPr/>
        </p:nvCxnSpPr>
        <p:spPr>
          <a:xfrm>
            <a:off x="323528" y="638689"/>
            <a:ext cx="6264696" cy="0"/>
          </a:xfrm>
          <a:prstGeom prst="line">
            <a:avLst/>
          </a:prstGeom>
        </p:spPr>
        <p:style>
          <a:lnRef idx="1">
            <a:schemeClr val="accent5"/>
          </a:lnRef>
          <a:fillRef idx="0">
            <a:schemeClr val="accent5"/>
          </a:fillRef>
          <a:effectRef idx="0">
            <a:schemeClr val="accent5"/>
          </a:effectRef>
          <a:fontRef idx="minor">
            <a:schemeClr val="tx1"/>
          </a:fontRef>
        </p:style>
      </p:cxnSp>
      <p:sp>
        <p:nvSpPr>
          <p:cNvPr id="16" name="TextBox 15">
            <a:extLst>
              <a:ext uri="{FF2B5EF4-FFF2-40B4-BE49-F238E27FC236}">
                <a16:creationId xmlns:a16="http://schemas.microsoft.com/office/drawing/2014/main" id="{ABF8AE9E-6848-4D4A-B6AD-6B968DDC33A0}"/>
              </a:ext>
            </a:extLst>
          </p:cNvPr>
          <p:cNvSpPr txBox="1"/>
          <p:nvPr/>
        </p:nvSpPr>
        <p:spPr>
          <a:xfrm>
            <a:off x="674496" y="4221826"/>
            <a:ext cx="2211524" cy="430887"/>
          </a:xfrm>
          <a:prstGeom prst="rect">
            <a:avLst/>
          </a:prstGeom>
          <a:noFill/>
        </p:spPr>
        <p:txBody>
          <a:bodyPr wrap="square" rtlCol="0">
            <a:spAutoFit/>
          </a:bodyPr>
          <a:lstStyle/>
          <a:p>
            <a:r>
              <a:rPr lang="en-ZA" sz="2200" b="1">
                <a:solidFill>
                  <a:srgbClr val="31859C"/>
                </a:solidFill>
                <a:latin typeface="Trebuchet MS" panose="020B0603020202020204" pitchFamily="34" charset="0"/>
              </a:rPr>
              <a:t>GREGG BAYLY</a:t>
            </a:r>
          </a:p>
        </p:txBody>
      </p:sp>
      <p:sp>
        <p:nvSpPr>
          <p:cNvPr id="11" name="Content Placeholder 3">
            <a:extLst>
              <a:ext uri="{FF2B5EF4-FFF2-40B4-BE49-F238E27FC236}">
                <a16:creationId xmlns:a16="http://schemas.microsoft.com/office/drawing/2014/main" id="{9D7C175B-7B4D-4573-97D3-91F776CF1FF1}"/>
              </a:ext>
            </a:extLst>
          </p:cNvPr>
          <p:cNvSpPr txBox="1">
            <a:spLocks/>
          </p:cNvSpPr>
          <p:nvPr/>
        </p:nvSpPr>
        <p:spPr>
          <a:xfrm>
            <a:off x="3114125" y="638689"/>
            <a:ext cx="5868144" cy="4215080"/>
          </a:xfrm>
          <a:prstGeom prst="rect">
            <a:avLst/>
          </a:prstGeom>
        </p:spPr>
        <p:txBody>
          <a:bodyPr/>
          <a:lstStyle>
            <a:lvl1pPr marL="342900" indent="-342900" algn="l" defTabSz="457200" rtl="0" eaLnBrk="1" latinLnBrk="0" hangingPunct="1">
              <a:spcBef>
                <a:spcPct val="20000"/>
              </a:spcBef>
              <a:buFont typeface="Arial"/>
              <a:buNone/>
              <a:defRPr sz="2400" b="1" kern="1200" baseline="0">
                <a:solidFill>
                  <a:schemeClr val="bg1">
                    <a:lumMod val="65000"/>
                  </a:schemeClr>
                </a:solidFill>
                <a:latin typeface="Arial"/>
                <a:ea typeface="+mn-ea"/>
                <a:cs typeface="Arial"/>
              </a:defRPr>
            </a:lvl1pPr>
            <a:lvl2pPr marL="742950" indent="-285750" algn="l" defTabSz="457200" rtl="0" eaLnBrk="1" latinLnBrk="0" hangingPunct="1">
              <a:spcBef>
                <a:spcPct val="20000"/>
              </a:spcBef>
              <a:buFont typeface="Arial"/>
              <a:buNone/>
              <a:defRPr sz="1800" b="1" kern="1200" baseline="0">
                <a:solidFill>
                  <a:srgbClr val="595959"/>
                </a:solidFill>
                <a:latin typeface="Arial"/>
                <a:ea typeface="+mn-ea"/>
                <a:cs typeface="Arial"/>
              </a:defRPr>
            </a:lvl2pPr>
            <a:lvl3pPr marL="1257300" indent="-342900" algn="l" defTabSz="457200" rtl="0" eaLnBrk="1" latinLnBrk="0" hangingPunct="1">
              <a:spcBef>
                <a:spcPct val="20000"/>
              </a:spcBef>
              <a:buClr>
                <a:srgbClr val="A6A6A6"/>
              </a:buClr>
              <a:buFont typeface="+mj-lt"/>
              <a:buAutoNum type="arabicPeriod"/>
              <a:defRPr sz="16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Clr>
                <a:srgbClr val="00B0F0"/>
              </a:buClr>
            </a:pPr>
            <a:r>
              <a:rPr lang="en-ZA" sz="1600" b="0">
                <a:solidFill>
                  <a:schemeClr val="tx1">
                    <a:lumMod val="65000"/>
                    <a:lumOff val="35000"/>
                  </a:schemeClr>
                </a:solidFill>
                <a:latin typeface="Trebuchet MS" panose="020B0603020202020204" pitchFamily="34" charset="0"/>
              </a:rPr>
              <a:t>Gregg has 20 years' financial structuring and investments experience. While doing his SAICA articles, he developed a wealth of experience in international tax and foreign exchange issues. Over time, he became more involved in the banking, financial and investment aspects of local and international taxation and eventually joined the asset management industry specialising in fixed income.</a:t>
            </a:r>
          </a:p>
          <a:p>
            <a:pPr marL="0" indent="0" algn="just">
              <a:spcBef>
                <a:spcPts val="0"/>
              </a:spcBef>
              <a:buClr>
                <a:srgbClr val="00B0F0"/>
              </a:buClr>
            </a:pPr>
            <a:endParaRPr lang="en-ZA" sz="1000" b="0">
              <a:solidFill>
                <a:schemeClr val="tx1">
                  <a:lumMod val="65000"/>
                  <a:lumOff val="35000"/>
                </a:schemeClr>
              </a:solidFill>
              <a:latin typeface="Trebuchet MS" panose="020B0603020202020204" pitchFamily="34" charset="0"/>
            </a:endParaRPr>
          </a:p>
          <a:p>
            <a:pPr marL="0" indent="0" algn="just">
              <a:spcBef>
                <a:spcPts val="0"/>
              </a:spcBef>
              <a:buClr>
                <a:srgbClr val="00B0F0"/>
              </a:buClr>
            </a:pPr>
            <a:r>
              <a:rPr lang="en-ZA" sz="1600" b="0">
                <a:solidFill>
                  <a:schemeClr val="tx1">
                    <a:lumMod val="65000"/>
                    <a:lumOff val="35000"/>
                  </a:schemeClr>
                </a:solidFill>
                <a:latin typeface="Trebuchet MS" panose="020B0603020202020204" pitchFamily="34" charset="0"/>
              </a:rPr>
              <a:t>He now focusses on providing structured solutions to institutional and corporate clients and developing innovative investment products. One such product was the Absa Dividend Income Fund, a fixed income fund which at its zenith exceeded ZAR13.5 billion AUM and which he managed for the Absa Group. He now jointly manages the </a:t>
            </a:r>
            <a:r>
              <a:rPr lang="en-US" sz="1600" b="0">
                <a:solidFill>
                  <a:schemeClr val="tx1">
                    <a:lumMod val="65000"/>
                    <a:lumOff val="35000"/>
                  </a:schemeClr>
                </a:solidFill>
                <a:latin typeface="Trebuchet MS" panose="020B0603020202020204" pitchFamily="34" charset="0"/>
              </a:rPr>
              <a:t>Southchester (RF) Limited fixed income portfolio, the Southchester Smart Escalator Prescient QIH Fund, various segregated mandates and the Southchester IP Optimum Income Fund.</a:t>
            </a:r>
            <a:endParaRPr lang="en-ZA" sz="1600" b="0">
              <a:solidFill>
                <a:schemeClr val="tx1">
                  <a:lumMod val="65000"/>
                  <a:lumOff val="35000"/>
                </a:schemeClr>
              </a:solidFill>
              <a:latin typeface="Trebuchet MS" panose="020B0603020202020204" pitchFamily="34" charset="0"/>
            </a:endParaRPr>
          </a:p>
          <a:p>
            <a:pPr marL="0" indent="0" algn="just">
              <a:spcBef>
                <a:spcPts val="0"/>
              </a:spcBef>
              <a:buClr>
                <a:srgbClr val="00B0F0"/>
              </a:buClr>
            </a:pPr>
            <a:endParaRPr lang="en-ZA" sz="1600" b="0">
              <a:solidFill>
                <a:schemeClr val="tx1">
                  <a:lumMod val="65000"/>
                  <a:lumOff val="35000"/>
                </a:schemeClr>
              </a:solidFill>
              <a:latin typeface="Trebuchet MS" panose="020B0603020202020204" pitchFamily="34" charset="0"/>
            </a:endParaRPr>
          </a:p>
          <a:p>
            <a:pPr marL="0" indent="0" algn="just">
              <a:spcBef>
                <a:spcPts val="0"/>
              </a:spcBef>
              <a:buClr>
                <a:srgbClr val="00B0F0"/>
              </a:buClr>
            </a:pPr>
            <a:endParaRPr lang="en-ZA" sz="1600" b="0">
              <a:solidFill>
                <a:schemeClr val="tx1">
                  <a:lumMod val="65000"/>
                  <a:lumOff val="35000"/>
                </a:schemeClr>
              </a:solidFill>
              <a:latin typeface="Trebuchet MS" panose="020B0603020202020204" pitchFamily="34" charset="0"/>
            </a:endParaRPr>
          </a:p>
          <a:p>
            <a:pPr marL="0" indent="0" algn="just">
              <a:spcBef>
                <a:spcPts val="0"/>
              </a:spcBef>
              <a:buClr>
                <a:srgbClr val="00B0F0"/>
              </a:buClr>
            </a:pPr>
            <a:endParaRPr lang="en-ZA" sz="1600">
              <a:solidFill>
                <a:schemeClr val="tx1">
                  <a:lumMod val="65000"/>
                  <a:lumOff val="35000"/>
                </a:schemeClr>
              </a:solidFill>
              <a:latin typeface="Trebuchet MS" panose="020B0603020202020204" pitchFamily="34" charset="0"/>
            </a:endParaRPr>
          </a:p>
        </p:txBody>
      </p:sp>
      <p:sp>
        <p:nvSpPr>
          <p:cNvPr id="8" name="TextBox 7">
            <a:extLst>
              <a:ext uri="{FF2B5EF4-FFF2-40B4-BE49-F238E27FC236}">
                <a16:creationId xmlns:a16="http://schemas.microsoft.com/office/drawing/2014/main" id="{7A879C1D-FD8D-4D60-B806-CCE676C7AD99}"/>
              </a:ext>
            </a:extLst>
          </p:cNvPr>
          <p:cNvSpPr txBox="1"/>
          <p:nvPr/>
        </p:nvSpPr>
        <p:spPr>
          <a:xfrm>
            <a:off x="173196" y="4853772"/>
            <a:ext cx="8839090" cy="830997"/>
          </a:xfrm>
          <a:prstGeom prst="rect">
            <a:avLst/>
          </a:prstGeom>
          <a:noFill/>
        </p:spPr>
        <p:txBody>
          <a:bodyPr wrap="square" rtlCol="0">
            <a:spAutoFit/>
          </a:bodyPr>
          <a:lstStyle/>
          <a:p>
            <a:r>
              <a:rPr lang="en-ZA" sz="1600">
                <a:solidFill>
                  <a:schemeClr val="tx1">
                    <a:lumMod val="65000"/>
                    <a:lumOff val="35000"/>
                  </a:schemeClr>
                </a:solidFill>
                <a:latin typeface="Trebuchet MS" panose="020B0603020202020204" pitchFamily="34" charset="0"/>
              </a:rPr>
              <a:t>He obtained a B. </a:t>
            </a:r>
            <a:r>
              <a:rPr lang="en-ZA" sz="1600" err="1">
                <a:solidFill>
                  <a:schemeClr val="tx1">
                    <a:lumMod val="65000"/>
                    <a:lumOff val="35000"/>
                  </a:schemeClr>
                </a:solidFill>
                <a:latin typeface="Trebuchet MS" panose="020B0603020202020204" pitchFamily="34" charset="0"/>
              </a:rPr>
              <a:t>Comm</a:t>
            </a:r>
            <a:r>
              <a:rPr lang="en-ZA" sz="1600">
                <a:solidFill>
                  <a:schemeClr val="tx1">
                    <a:lumMod val="65000"/>
                    <a:lumOff val="35000"/>
                  </a:schemeClr>
                </a:solidFill>
                <a:latin typeface="Trebuchet MS" panose="020B0603020202020204" pitchFamily="34" charset="0"/>
              </a:rPr>
              <a:t> Honours degree and later became an associate member of the British Chartered Institute of Management Accountants after which he obtained an LLB degree.</a:t>
            </a:r>
          </a:p>
          <a:p>
            <a:endParaRPr lang="en-ZA" sz="1600"/>
          </a:p>
        </p:txBody>
      </p:sp>
      <p:pic>
        <p:nvPicPr>
          <p:cNvPr id="13" name="Picture 12">
            <a:extLst>
              <a:ext uri="{FF2B5EF4-FFF2-40B4-BE49-F238E27FC236}">
                <a16:creationId xmlns:a16="http://schemas.microsoft.com/office/drawing/2014/main" id="{0249304F-B259-49FB-9706-A7D628B66AD7}"/>
              </a:ext>
            </a:extLst>
          </p:cNvPr>
          <p:cNvPicPr>
            <a:picLocks noChangeAspect="1"/>
          </p:cNvPicPr>
          <p:nvPr/>
        </p:nvPicPr>
        <p:blipFill>
          <a:blip r:embed="rId2"/>
          <a:stretch>
            <a:fillRect/>
          </a:stretch>
        </p:blipFill>
        <p:spPr>
          <a:xfrm>
            <a:off x="304910" y="788708"/>
            <a:ext cx="2686170" cy="3430312"/>
          </a:xfrm>
          <a:prstGeom prst="rect">
            <a:avLst/>
          </a:prstGeom>
        </p:spPr>
      </p:pic>
    </p:spTree>
    <p:extLst>
      <p:ext uri="{BB962C8B-B14F-4D97-AF65-F5344CB8AC3E}">
        <p14:creationId xmlns:p14="http://schemas.microsoft.com/office/powerpoint/2010/main" val="128855380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3196" y="134634"/>
            <a:ext cx="8533456" cy="504055"/>
          </a:xfrm>
        </p:spPr>
        <p:txBody>
          <a:bodyPr lIns="92075" tIns="46038" rIns="92075" bIns="46038" anchor="b"/>
          <a:lstStyle/>
          <a:p>
            <a:pPr marL="715963" indent="-628650" algn="l">
              <a:defRPr/>
            </a:pPr>
            <a:r>
              <a:rPr lang="en-ZA" sz="2600" b="1">
                <a:solidFill>
                  <a:schemeClr val="accent5">
                    <a:lumMod val="75000"/>
                  </a:schemeClr>
                </a:solidFill>
                <a:latin typeface="Trebuchet MS" panose="020B0603020202020204" pitchFamily="34" charset="0"/>
              </a:rPr>
              <a:t>SOUTHCHESTER INVESTMENT MANAGERS</a:t>
            </a:r>
            <a:endParaRPr lang="en-US" sz="2600" b="1">
              <a:solidFill>
                <a:schemeClr val="accent5">
                  <a:lumMod val="75000"/>
                </a:schemeClr>
              </a:solidFill>
              <a:latin typeface="Trebuchet MS" panose="020B0603020202020204" pitchFamily="34" charset="0"/>
            </a:endParaRPr>
          </a:p>
        </p:txBody>
      </p:sp>
      <p:cxnSp>
        <p:nvCxnSpPr>
          <p:cNvPr id="9" name="Straight Connector 8">
            <a:extLst>
              <a:ext uri="{FF2B5EF4-FFF2-40B4-BE49-F238E27FC236}">
                <a16:creationId xmlns:a16="http://schemas.microsoft.com/office/drawing/2014/main" id="{54B6E6B4-3274-4938-9F92-34F6D9D36AB2}"/>
              </a:ext>
            </a:extLst>
          </p:cNvPr>
          <p:cNvCxnSpPr>
            <a:cxnSpLocks/>
          </p:cNvCxnSpPr>
          <p:nvPr/>
        </p:nvCxnSpPr>
        <p:spPr>
          <a:xfrm>
            <a:off x="323528" y="638689"/>
            <a:ext cx="6264696" cy="0"/>
          </a:xfrm>
          <a:prstGeom prst="line">
            <a:avLst/>
          </a:prstGeom>
        </p:spPr>
        <p:style>
          <a:lnRef idx="1">
            <a:schemeClr val="accent5"/>
          </a:lnRef>
          <a:fillRef idx="0">
            <a:schemeClr val="accent5"/>
          </a:fillRef>
          <a:effectRef idx="0">
            <a:schemeClr val="accent5"/>
          </a:effectRef>
          <a:fontRef idx="minor">
            <a:schemeClr val="tx1"/>
          </a:fontRef>
        </p:style>
      </p:cxnSp>
      <p:sp>
        <p:nvSpPr>
          <p:cNvPr id="16" name="TextBox 15">
            <a:extLst>
              <a:ext uri="{FF2B5EF4-FFF2-40B4-BE49-F238E27FC236}">
                <a16:creationId xmlns:a16="http://schemas.microsoft.com/office/drawing/2014/main" id="{ABF8AE9E-6848-4D4A-B6AD-6B968DDC33A0}"/>
              </a:ext>
            </a:extLst>
          </p:cNvPr>
          <p:cNvSpPr txBox="1"/>
          <p:nvPr/>
        </p:nvSpPr>
        <p:spPr>
          <a:xfrm>
            <a:off x="674496" y="4221826"/>
            <a:ext cx="2211524" cy="430887"/>
          </a:xfrm>
          <a:prstGeom prst="rect">
            <a:avLst/>
          </a:prstGeom>
          <a:noFill/>
        </p:spPr>
        <p:txBody>
          <a:bodyPr wrap="square" rtlCol="0">
            <a:spAutoFit/>
          </a:bodyPr>
          <a:lstStyle/>
          <a:p>
            <a:r>
              <a:rPr lang="en-ZA" sz="2200" b="1">
                <a:solidFill>
                  <a:srgbClr val="31859C"/>
                </a:solidFill>
                <a:latin typeface="Trebuchet MS" panose="020B0603020202020204" pitchFamily="34" charset="0"/>
              </a:rPr>
              <a:t>BERTUS ENSLIN</a:t>
            </a:r>
          </a:p>
        </p:txBody>
      </p:sp>
      <p:sp>
        <p:nvSpPr>
          <p:cNvPr id="11" name="Content Placeholder 3">
            <a:extLst>
              <a:ext uri="{FF2B5EF4-FFF2-40B4-BE49-F238E27FC236}">
                <a16:creationId xmlns:a16="http://schemas.microsoft.com/office/drawing/2014/main" id="{9D7C175B-7B4D-4573-97D3-91F776CF1FF1}"/>
              </a:ext>
            </a:extLst>
          </p:cNvPr>
          <p:cNvSpPr txBox="1">
            <a:spLocks/>
          </p:cNvSpPr>
          <p:nvPr/>
        </p:nvSpPr>
        <p:spPr>
          <a:xfrm>
            <a:off x="3779911" y="807792"/>
            <a:ext cx="5202357" cy="3801033"/>
          </a:xfrm>
          <a:prstGeom prst="rect">
            <a:avLst/>
          </a:prstGeom>
        </p:spPr>
        <p:txBody>
          <a:bodyPr/>
          <a:lstStyle>
            <a:lvl1pPr marL="342900" indent="-342900" algn="l" defTabSz="457200" rtl="0" eaLnBrk="1" latinLnBrk="0" hangingPunct="1">
              <a:spcBef>
                <a:spcPct val="20000"/>
              </a:spcBef>
              <a:buFont typeface="Arial"/>
              <a:buNone/>
              <a:defRPr sz="2400" b="1" kern="1200" baseline="0">
                <a:solidFill>
                  <a:schemeClr val="bg1">
                    <a:lumMod val="65000"/>
                  </a:schemeClr>
                </a:solidFill>
                <a:latin typeface="Arial"/>
                <a:ea typeface="+mn-ea"/>
                <a:cs typeface="Arial"/>
              </a:defRPr>
            </a:lvl1pPr>
            <a:lvl2pPr marL="742950" indent="-285750" algn="l" defTabSz="457200" rtl="0" eaLnBrk="1" latinLnBrk="0" hangingPunct="1">
              <a:spcBef>
                <a:spcPct val="20000"/>
              </a:spcBef>
              <a:buFont typeface="Arial"/>
              <a:buNone/>
              <a:defRPr sz="1800" b="1" kern="1200" baseline="0">
                <a:solidFill>
                  <a:srgbClr val="595959"/>
                </a:solidFill>
                <a:latin typeface="Arial"/>
                <a:ea typeface="+mn-ea"/>
                <a:cs typeface="Arial"/>
              </a:defRPr>
            </a:lvl2pPr>
            <a:lvl3pPr marL="1257300" indent="-342900" algn="l" defTabSz="457200" rtl="0" eaLnBrk="1" latinLnBrk="0" hangingPunct="1">
              <a:spcBef>
                <a:spcPct val="20000"/>
              </a:spcBef>
              <a:buClr>
                <a:srgbClr val="A6A6A6"/>
              </a:buClr>
              <a:buFont typeface="+mj-lt"/>
              <a:buAutoNum type="arabicPeriod"/>
              <a:defRPr sz="16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Clr>
                <a:srgbClr val="00B0F0"/>
              </a:buClr>
            </a:pPr>
            <a:endParaRPr lang="en-ZA" sz="1600">
              <a:solidFill>
                <a:schemeClr val="tx1">
                  <a:lumMod val="65000"/>
                  <a:lumOff val="35000"/>
                </a:schemeClr>
              </a:solidFill>
              <a:latin typeface="Trebuchet MS" panose="020B0603020202020204" pitchFamily="34" charset="0"/>
            </a:endParaRPr>
          </a:p>
        </p:txBody>
      </p:sp>
      <p:pic>
        <p:nvPicPr>
          <p:cNvPr id="1026" name="Picture 2" descr="http://www.southchester.co.za/wp-content/uploads/1809_bertus.jpg">
            <a:extLst>
              <a:ext uri="{FF2B5EF4-FFF2-40B4-BE49-F238E27FC236}">
                <a16:creationId xmlns:a16="http://schemas.microsoft.com/office/drawing/2014/main" id="{C3D93A81-DCE4-4625-AC8D-85D777CF9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807792"/>
            <a:ext cx="3024335" cy="321297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3">
            <a:extLst>
              <a:ext uri="{FF2B5EF4-FFF2-40B4-BE49-F238E27FC236}">
                <a16:creationId xmlns:a16="http://schemas.microsoft.com/office/drawing/2014/main" id="{08300E5C-38C5-49A8-BC7A-234ED70B2ABF}"/>
              </a:ext>
            </a:extLst>
          </p:cNvPr>
          <p:cNvSpPr txBox="1">
            <a:spLocks/>
          </p:cNvSpPr>
          <p:nvPr/>
        </p:nvSpPr>
        <p:spPr>
          <a:xfrm>
            <a:off x="3491880" y="980732"/>
            <a:ext cx="5490389" cy="4392482"/>
          </a:xfrm>
          <a:prstGeom prst="rect">
            <a:avLst/>
          </a:prstGeom>
        </p:spPr>
        <p:txBody>
          <a:bodyPr/>
          <a:lstStyle>
            <a:lvl1pPr marL="342900" indent="-342900" algn="l" defTabSz="457200" rtl="0" eaLnBrk="1" latinLnBrk="0" hangingPunct="1">
              <a:spcBef>
                <a:spcPct val="20000"/>
              </a:spcBef>
              <a:buFont typeface="Arial"/>
              <a:buNone/>
              <a:defRPr sz="2400" b="1" kern="1200" baseline="0">
                <a:solidFill>
                  <a:schemeClr val="bg1">
                    <a:lumMod val="65000"/>
                  </a:schemeClr>
                </a:solidFill>
                <a:latin typeface="Arial"/>
                <a:ea typeface="+mn-ea"/>
                <a:cs typeface="Arial"/>
              </a:defRPr>
            </a:lvl1pPr>
            <a:lvl2pPr marL="742950" indent="-285750" algn="l" defTabSz="457200" rtl="0" eaLnBrk="1" latinLnBrk="0" hangingPunct="1">
              <a:spcBef>
                <a:spcPct val="20000"/>
              </a:spcBef>
              <a:buFont typeface="Arial"/>
              <a:buNone/>
              <a:defRPr sz="1800" b="1" kern="1200" baseline="0">
                <a:solidFill>
                  <a:srgbClr val="595959"/>
                </a:solidFill>
                <a:latin typeface="Arial"/>
                <a:ea typeface="+mn-ea"/>
                <a:cs typeface="Arial"/>
              </a:defRPr>
            </a:lvl2pPr>
            <a:lvl3pPr marL="1257300" indent="-342900" algn="l" defTabSz="457200" rtl="0" eaLnBrk="1" latinLnBrk="0" hangingPunct="1">
              <a:spcBef>
                <a:spcPct val="20000"/>
              </a:spcBef>
              <a:buClr>
                <a:srgbClr val="A6A6A6"/>
              </a:buClr>
              <a:buFont typeface="+mj-lt"/>
              <a:buAutoNum type="arabicPeriod"/>
              <a:defRPr sz="16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fontAlgn="base">
              <a:spcBef>
                <a:spcPts val="0"/>
              </a:spcBef>
              <a:buClr>
                <a:srgbClr val="00B0F0"/>
              </a:buClr>
            </a:pPr>
            <a:r>
              <a:rPr lang="en-ZA" sz="1600" b="0" dirty="0">
                <a:solidFill>
                  <a:schemeClr val="tx1">
                    <a:lumMod val="65000"/>
                    <a:lumOff val="35000"/>
                  </a:schemeClr>
                </a:solidFill>
                <a:latin typeface="Trebuchet MS" panose="020B0603020202020204" pitchFamily="34" charset="0"/>
              </a:rPr>
              <a:t>Bertus commenced his career in life and group insurance at Old Mutual. </a:t>
            </a:r>
          </a:p>
          <a:p>
            <a:pPr marL="0" indent="0" algn="just" fontAlgn="base">
              <a:spcBef>
                <a:spcPts val="0"/>
              </a:spcBef>
              <a:buClr>
                <a:srgbClr val="00B0F0"/>
              </a:buClr>
            </a:pPr>
            <a:endParaRPr lang="en-ZA" sz="1600" b="0" dirty="0">
              <a:solidFill>
                <a:schemeClr val="tx1">
                  <a:lumMod val="65000"/>
                  <a:lumOff val="35000"/>
                </a:schemeClr>
              </a:solidFill>
              <a:latin typeface="Trebuchet MS" panose="020B0603020202020204" pitchFamily="34" charset="0"/>
            </a:endParaRPr>
          </a:p>
          <a:p>
            <a:pPr marL="0" indent="0" algn="just" fontAlgn="base">
              <a:spcBef>
                <a:spcPts val="0"/>
              </a:spcBef>
              <a:buClr>
                <a:srgbClr val="00B0F0"/>
              </a:buClr>
            </a:pPr>
            <a:r>
              <a:rPr lang="en-ZA" sz="1600" b="0" dirty="0">
                <a:solidFill>
                  <a:schemeClr val="tx1">
                    <a:lumMod val="65000"/>
                    <a:lumOff val="35000"/>
                  </a:schemeClr>
                </a:solidFill>
                <a:latin typeface="Trebuchet MS" panose="020B0603020202020204" pitchFamily="34" charset="0"/>
              </a:rPr>
              <a:t>Found his passion in Investments and Investment Marketing while at Metropolitan Investments, Ovation Global Investments, where he served as Director and Gryphon Asset Management. </a:t>
            </a:r>
          </a:p>
          <a:p>
            <a:pPr marL="0" indent="0" algn="just" fontAlgn="base">
              <a:spcBef>
                <a:spcPts val="0"/>
              </a:spcBef>
              <a:buClr>
                <a:srgbClr val="00B0F0"/>
              </a:buClr>
            </a:pPr>
            <a:endParaRPr lang="en-ZA" sz="1600" b="0" dirty="0">
              <a:solidFill>
                <a:schemeClr val="tx1">
                  <a:lumMod val="65000"/>
                  <a:lumOff val="35000"/>
                </a:schemeClr>
              </a:solidFill>
              <a:latin typeface="Trebuchet MS" panose="020B0603020202020204" pitchFamily="34" charset="0"/>
            </a:endParaRPr>
          </a:p>
          <a:p>
            <a:pPr marL="0" indent="0" algn="just">
              <a:spcBef>
                <a:spcPts val="0"/>
              </a:spcBef>
              <a:buClr>
                <a:srgbClr val="00B0F0"/>
              </a:buClr>
            </a:pPr>
            <a:r>
              <a:rPr lang="en-ZA" sz="1600" b="0" dirty="0">
                <a:solidFill>
                  <a:schemeClr val="tx1">
                    <a:lumMod val="65000"/>
                    <a:lumOff val="35000"/>
                  </a:schemeClr>
                </a:solidFill>
                <a:latin typeface="Trebuchet MS" panose="020B0603020202020204" pitchFamily="34" charset="0"/>
              </a:rPr>
              <a:t>At Gryphon he served in a Business Development &amp; Sales Management capacity and was also responsible for growing and building the brand presence in the market. He was instrumental in the marketing of the Absa Dividend Income Fund, a fixed income fund which at its zenith exceeded ZAR13.5 billion in assets under management and where Gryphon was the Fund Manager.</a:t>
            </a:r>
          </a:p>
          <a:p>
            <a:pPr marL="0" indent="0" algn="just">
              <a:spcBef>
                <a:spcPts val="0"/>
              </a:spcBef>
              <a:buClr>
                <a:srgbClr val="00B0F0"/>
              </a:buClr>
            </a:pPr>
            <a:endParaRPr lang="en-ZA" sz="1600" b="0" dirty="0">
              <a:solidFill>
                <a:schemeClr val="tx1">
                  <a:lumMod val="65000"/>
                  <a:lumOff val="35000"/>
                </a:schemeClr>
              </a:solidFill>
              <a:latin typeface="Trebuchet MS" panose="020B0603020202020204" pitchFamily="34" charset="0"/>
            </a:endParaRPr>
          </a:p>
          <a:p>
            <a:pPr marL="0" indent="0" algn="just">
              <a:spcBef>
                <a:spcPts val="0"/>
              </a:spcBef>
              <a:buClr>
                <a:srgbClr val="00B0F0"/>
              </a:buClr>
            </a:pPr>
            <a:endParaRPr lang="en-ZA" sz="1600" dirty="0">
              <a:solidFill>
                <a:schemeClr val="tx1">
                  <a:lumMod val="65000"/>
                  <a:lumOff val="35000"/>
                </a:schemeClr>
              </a:solidFill>
              <a:latin typeface="Trebuchet MS" panose="020B0603020202020204" pitchFamily="34" charset="0"/>
            </a:endParaRPr>
          </a:p>
        </p:txBody>
      </p:sp>
    </p:spTree>
    <p:extLst>
      <p:ext uri="{BB962C8B-B14F-4D97-AF65-F5344CB8AC3E}">
        <p14:creationId xmlns:p14="http://schemas.microsoft.com/office/powerpoint/2010/main" val="289533344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768" y="158498"/>
            <a:ext cx="7004918" cy="478772"/>
          </a:xfrm>
        </p:spPr>
        <p:txBody>
          <a:bodyPr/>
          <a:lstStyle/>
          <a:p>
            <a:pPr marL="715963" indent="-628650" algn="l">
              <a:defRPr/>
            </a:pPr>
            <a:r>
              <a:rPr lang="en-US" sz="2600" b="1">
                <a:solidFill>
                  <a:srgbClr val="31859C"/>
                </a:solidFill>
                <a:latin typeface="Trebuchet MS" panose="020B0603020202020204" pitchFamily="34" charset="0"/>
              </a:rPr>
              <a:t>ABSA  ALTERNATIVE ASSET MANAGEMENT</a:t>
            </a:r>
          </a:p>
        </p:txBody>
      </p:sp>
      <p:sp>
        <p:nvSpPr>
          <p:cNvPr id="7" name="Content Placeholder 2"/>
          <p:cNvSpPr txBox="1">
            <a:spLocks/>
          </p:cNvSpPr>
          <p:nvPr>
            <p:custDataLst>
              <p:tags r:id="rId1"/>
            </p:custDataLst>
          </p:nvPr>
        </p:nvSpPr>
        <p:spPr>
          <a:xfrm>
            <a:off x="446239" y="708164"/>
            <a:ext cx="6120680" cy="4325468"/>
          </a:xfrm>
          <a:prstGeom prst="rect">
            <a:avLst/>
          </a:prstGeom>
          <a:ln>
            <a:noFill/>
          </a:ln>
        </p:spPr>
        <p:txBody>
          <a:bodyPr/>
          <a:lstStyle/>
          <a:p>
            <a:pPr marL="342900" lvl="1" indent="-342900" algn="just">
              <a:spcBef>
                <a:spcPts val="600"/>
              </a:spcBef>
              <a:spcAft>
                <a:spcPts val="600"/>
              </a:spcAft>
              <a:buClr>
                <a:srgbClr val="31859C"/>
              </a:buClr>
              <a:buSzPct val="100000"/>
              <a:buFont typeface="Wingdings" panose="05000000000000000000" pitchFamily="2" charset="2"/>
              <a:buChar char="v"/>
            </a:pPr>
            <a:r>
              <a:rPr lang="en-US" sz="1300" dirty="0">
                <a:solidFill>
                  <a:schemeClr val="tx1">
                    <a:lumMod val="65000"/>
                    <a:lumOff val="35000"/>
                  </a:schemeClr>
                </a:solidFill>
                <a:latin typeface="Trebuchet MS" panose="020B0603020202020204" pitchFamily="34" charset="0"/>
                <a:cs typeface="Arial"/>
              </a:rPr>
              <a:t>100% owned by Absa Group Limited</a:t>
            </a:r>
          </a:p>
          <a:p>
            <a:pPr marL="342900" lvl="1" indent="-342900" algn="just">
              <a:spcBef>
                <a:spcPts val="600"/>
              </a:spcBef>
              <a:spcAft>
                <a:spcPts val="600"/>
              </a:spcAft>
              <a:buClr>
                <a:srgbClr val="31859C"/>
              </a:buClr>
              <a:buSzPct val="100000"/>
              <a:buFont typeface="Wingdings" panose="05000000000000000000" pitchFamily="2" charset="2"/>
              <a:buChar char="v"/>
            </a:pPr>
            <a:r>
              <a:rPr lang="en-US" sz="1300" dirty="0" err="1">
                <a:solidFill>
                  <a:schemeClr val="tx1">
                    <a:lumMod val="65000"/>
                    <a:lumOff val="35000"/>
                  </a:schemeClr>
                </a:solidFill>
                <a:latin typeface="Trebuchet MS" panose="020B0603020202020204" pitchFamily="34" charset="0"/>
                <a:cs typeface="Arial"/>
              </a:rPr>
              <a:t>Authorised</a:t>
            </a:r>
            <a:r>
              <a:rPr lang="en-US" sz="1300" dirty="0">
                <a:solidFill>
                  <a:schemeClr val="tx1">
                    <a:lumMod val="65000"/>
                    <a:lumOff val="35000"/>
                  </a:schemeClr>
                </a:solidFill>
                <a:latin typeface="Trebuchet MS" panose="020B0603020202020204" pitchFamily="34" charset="0"/>
                <a:cs typeface="Arial"/>
              </a:rPr>
              <a:t> Financial Services Provider in South Africa (FSP 2A no. 22877)</a:t>
            </a:r>
          </a:p>
          <a:p>
            <a:pPr marL="342900" lvl="1" indent="-342900" algn="just">
              <a:spcBef>
                <a:spcPts val="600"/>
              </a:spcBef>
              <a:spcAft>
                <a:spcPts val="600"/>
              </a:spcAft>
              <a:buClr>
                <a:srgbClr val="31859C"/>
              </a:buClr>
              <a:buSzPct val="100000"/>
              <a:buFont typeface="Wingdings" panose="05000000000000000000" pitchFamily="2" charset="2"/>
              <a:buChar char="v"/>
            </a:pPr>
            <a:r>
              <a:rPr lang="en-US" sz="1300" dirty="0">
                <a:solidFill>
                  <a:schemeClr val="tx1">
                    <a:lumMod val="65000"/>
                    <a:lumOff val="35000"/>
                  </a:schemeClr>
                </a:solidFill>
                <a:latin typeface="Trebuchet MS" panose="020B0603020202020204" pitchFamily="34" charset="0"/>
                <a:cs typeface="Arial"/>
              </a:rPr>
              <a:t>Discretionary fund manager</a:t>
            </a:r>
          </a:p>
          <a:p>
            <a:pPr marL="800100" lvl="2" indent="-342900" algn="just">
              <a:spcBef>
                <a:spcPts val="600"/>
              </a:spcBef>
              <a:spcAft>
                <a:spcPts val="600"/>
              </a:spcAft>
              <a:buClr>
                <a:srgbClr val="31859C"/>
              </a:buClr>
              <a:buSzPct val="100000"/>
              <a:buFont typeface="Wingdings" panose="05000000000000000000" pitchFamily="2" charset="2"/>
              <a:buChar char="v"/>
            </a:pPr>
            <a:r>
              <a:rPr lang="en-US" sz="1300" dirty="0">
                <a:solidFill>
                  <a:schemeClr val="tx1">
                    <a:lumMod val="65000"/>
                    <a:lumOff val="35000"/>
                  </a:schemeClr>
                </a:solidFill>
                <a:latin typeface="Trebuchet MS" panose="020B0603020202020204" pitchFamily="34" charset="0"/>
                <a:cs typeface="Arial"/>
              </a:rPr>
              <a:t>AUM of ZAR 70 billion (USD 5 billion)</a:t>
            </a:r>
          </a:p>
          <a:p>
            <a:pPr marL="800100" lvl="2" indent="-342900" algn="just">
              <a:spcBef>
                <a:spcPts val="600"/>
              </a:spcBef>
              <a:spcAft>
                <a:spcPts val="600"/>
              </a:spcAft>
              <a:buClr>
                <a:srgbClr val="31859C"/>
              </a:buClr>
              <a:buSzPct val="100000"/>
              <a:buFont typeface="Wingdings" panose="05000000000000000000" pitchFamily="2" charset="2"/>
              <a:buChar char="v"/>
            </a:pPr>
            <a:r>
              <a:rPr lang="en-US" sz="1300" dirty="0">
                <a:solidFill>
                  <a:schemeClr val="tx1">
                    <a:lumMod val="65000"/>
                    <a:lumOff val="35000"/>
                  </a:schemeClr>
                </a:solidFill>
                <a:latin typeface="Trebuchet MS" panose="020B0603020202020204" pitchFamily="34" charset="0"/>
                <a:cs typeface="Arial"/>
              </a:rPr>
              <a:t>Mostly institutional wholesale clients </a:t>
            </a:r>
          </a:p>
          <a:p>
            <a:pPr marL="342900" lvl="1" indent="-342900" algn="just">
              <a:spcBef>
                <a:spcPts val="600"/>
              </a:spcBef>
              <a:spcAft>
                <a:spcPts val="600"/>
              </a:spcAft>
              <a:buClr>
                <a:srgbClr val="31859C"/>
              </a:buClr>
              <a:buSzPct val="100000"/>
              <a:buFont typeface="Wingdings" panose="05000000000000000000" pitchFamily="2" charset="2"/>
              <a:buChar char="v"/>
            </a:pPr>
            <a:r>
              <a:rPr lang="en-US" sz="1300" dirty="0">
                <a:solidFill>
                  <a:schemeClr val="tx1">
                    <a:lumMod val="65000"/>
                    <a:lumOff val="35000"/>
                  </a:schemeClr>
                </a:solidFill>
                <a:latin typeface="Trebuchet MS" panose="020B0603020202020204" pitchFamily="34" charset="0"/>
                <a:cs typeface="Arial"/>
              </a:rPr>
              <a:t>Why AAM?</a:t>
            </a:r>
          </a:p>
          <a:p>
            <a:pPr marL="800100" lvl="2" indent="-342900" algn="just">
              <a:spcBef>
                <a:spcPts val="600"/>
              </a:spcBef>
              <a:spcAft>
                <a:spcPts val="600"/>
              </a:spcAft>
              <a:buClr>
                <a:srgbClr val="31859C"/>
              </a:buClr>
              <a:buSzPct val="100000"/>
              <a:buFont typeface="Wingdings" panose="05000000000000000000" pitchFamily="2" charset="2"/>
              <a:buChar char="v"/>
            </a:pPr>
            <a:r>
              <a:rPr lang="en-US" sz="1300" dirty="0">
                <a:solidFill>
                  <a:schemeClr val="tx1">
                    <a:lumMod val="65000"/>
                    <a:lumOff val="35000"/>
                  </a:schemeClr>
                </a:solidFill>
                <a:latin typeface="Trebuchet MS" panose="020B0603020202020204" pitchFamily="34" charset="0"/>
                <a:cs typeface="Arial"/>
              </a:rPr>
              <a:t>OTC derivatives products, hedges and alpha transport</a:t>
            </a:r>
          </a:p>
          <a:p>
            <a:pPr marL="800100" lvl="2" indent="-342900" algn="just">
              <a:spcBef>
                <a:spcPts val="600"/>
              </a:spcBef>
              <a:spcAft>
                <a:spcPts val="600"/>
              </a:spcAft>
              <a:buClr>
                <a:srgbClr val="31859C"/>
              </a:buClr>
              <a:buSzPct val="100000"/>
              <a:buFont typeface="Wingdings" panose="05000000000000000000" pitchFamily="2" charset="2"/>
              <a:buChar char="v"/>
            </a:pPr>
            <a:r>
              <a:rPr lang="en-US" sz="1300" dirty="0">
                <a:solidFill>
                  <a:schemeClr val="tx1">
                    <a:lumMod val="65000"/>
                    <a:lumOff val="35000"/>
                  </a:schemeClr>
                </a:solidFill>
                <a:latin typeface="Trebuchet MS" panose="020B0603020202020204" pitchFamily="34" charset="0"/>
                <a:cs typeface="Arial"/>
              </a:rPr>
              <a:t>Fixed income portfolios have strong focus on credit </a:t>
            </a:r>
          </a:p>
          <a:p>
            <a:pPr marL="800100" lvl="2" indent="-342900" algn="just">
              <a:spcBef>
                <a:spcPts val="600"/>
              </a:spcBef>
              <a:spcAft>
                <a:spcPts val="600"/>
              </a:spcAft>
              <a:buClr>
                <a:srgbClr val="31859C"/>
              </a:buClr>
              <a:buSzPct val="100000"/>
              <a:buFont typeface="Wingdings" panose="05000000000000000000" pitchFamily="2" charset="2"/>
              <a:buChar char="v"/>
            </a:pPr>
            <a:r>
              <a:rPr lang="en-US" sz="1300" dirty="0">
                <a:solidFill>
                  <a:schemeClr val="tx1">
                    <a:lumMod val="65000"/>
                    <a:lumOff val="35000"/>
                  </a:schemeClr>
                </a:solidFill>
                <a:latin typeface="Trebuchet MS" panose="020B0603020202020204" pitchFamily="34" charset="0"/>
                <a:cs typeface="Arial"/>
              </a:rPr>
              <a:t>Higher yielding and non-traditional debt</a:t>
            </a:r>
          </a:p>
          <a:p>
            <a:pPr marL="800100" lvl="2" indent="-342900" algn="just">
              <a:spcBef>
                <a:spcPts val="600"/>
              </a:spcBef>
              <a:spcAft>
                <a:spcPts val="600"/>
              </a:spcAft>
              <a:buClr>
                <a:srgbClr val="31859C"/>
              </a:buClr>
              <a:buSzPct val="100000"/>
              <a:buFont typeface="Wingdings" panose="05000000000000000000" pitchFamily="2" charset="2"/>
              <a:buChar char="v"/>
            </a:pPr>
            <a:r>
              <a:rPr lang="en-US" sz="1300" dirty="0">
                <a:solidFill>
                  <a:schemeClr val="tx1">
                    <a:lumMod val="65000"/>
                    <a:lumOff val="35000"/>
                  </a:schemeClr>
                </a:solidFill>
                <a:latin typeface="Trebuchet MS" panose="020B0603020202020204" pitchFamily="34" charset="0"/>
                <a:cs typeface="Arial"/>
              </a:rPr>
              <a:t>Proven credit management track record</a:t>
            </a:r>
          </a:p>
          <a:p>
            <a:pPr marL="800100" lvl="2" indent="-342900" algn="just">
              <a:spcBef>
                <a:spcPts val="600"/>
              </a:spcBef>
              <a:spcAft>
                <a:spcPts val="600"/>
              </a:spcAft>
              <a:buClr>
                <a:srgbClr val="31859C"/>
              </a:buClr>
              <a:buSzPct val="100000"/>
              <a:buFont typeface="Wingdings" panose="05000000000000000000" pitchFamily="2" charset="2"/>
              <a:buChar char="v"/>
            </a:pPr>
            <a:r>
              <a:rPr lang="en-US" sz="1300" dirty="0">
                <a:solidFill>
                  <a:schemeClr val="tx1">
                    <a:lumMod val="65000"/>
                    <a:lumOff val="35000"/>
                  </a:schemeClr>
                </a:solidFill>
                <a:latin typeface="Trebuchet MS" panose="020B0603020202020204" pitchFamily="34" charset="0"/>
                <a:cs typeface="Arial"/>
              </a:rPr>
              <a:t>Specialist skills in credit assessment</a:t>
            </a:r>
          </a:p>
          <a:p>
            <a:pPr marL="342900" lvl="1" indent="-342900" algn="just">
              <a:spcBef>
                <a:spcPts val="600"/>
              </a:spcBef>
              <a:spcAft>
                <a:spcPts val="600"/>
              </a:spcAft>
              <a:buClr>
                <a:srgbClr val="31859C"/>
              </a:buClr>
              <a:buSzPct val="100000"/>
              <a:buFont typeface="Wingdings" panose="05000000000000000000" pitchFamily="2" charset="2"/>
              <a:buChar char="v"/>
            </a:pPr>
            <a:r>
              <a:rPr lang="en-US" sz="1300" dirty="0">
                <a:solidFill>
                  <a:schemeClr val="tx1">
                    <a:lumMod val="65000"/>
                    <a:lumOff val="35000"/>
                  </a:schemeClr>
                </a:solidFill>
                <a:latin typeface="Trebuchet MS" panose="020B0603020202020204" pitchFamily="34" charset="0"/>
                <a:cs typeface="Arial"/>
              </a:rPr>
              <a:t>Backed up by global standards in operational infrastructure &amp; governance</a:t>
            </a:r>
          </a:p>
          <a:p>
            <a:pPr marL="342900" lvl="1" indent="-342900" algn="just">
              <a:spcBef>
                <a:spcPts val="600"/>
              </a:spcBef>
              <a:spcAft>
                <a:spcPts val="600"/>
              </a:spcAft>
              <a:buClr>
                <a:srgbClr val="31859C"/>
              </a:buClr>
              <a:buSzPct val="100000"/>
              <a:buFont typeface="Wingdings" panose="05000000000000000000" pitchFamily="2" charset="2"/>
              <a:buChar char="v"/>
            </a:pPr>
            <a:r>
              <a:rPr lang="en-US" sz="1300" dirty="0">
                <a:solidFill>
                  <a:schemeClr val="tx1">
                    <a:lumMod val="65000"/>
                    <a:lumOff val="35000"/>
                  </a:schemeClr>
                </a:solidFill>
                <a:latin typeface="Trebuchet MS" panose="020B0603020202020204" pitchFamily="34" charset="0"/>
                <a:cs typeface="Arial"/>
              </a:rPr>
              <a:t>AAM is appointed as sub-investment advisor to the Fund specifically tasked with credit risk management and monitoring</a:t>
            </a:r>
          </a:p>
        </p:txBody>
      </p:sp>
      <p:cxnSp>
        <p:nvCxnSpPr>
          <p:cNvPr id="8" name="Straight Connector 7">
            <a:extLst>
              <a:ext uri="{FF2B5EF4-FFF2-40B4-BE49-F238E27FC236}">
                <a16:creationId xmlns:a16="http://schemas.microsoft.com/office/drawing/2014/main" id="{54B6E6B4-3274-4938-9F92-34F6D9D36AB2}"/>
              </a:ext>
            </a:extLst>
          </p:cNvPr>
          <p:cNvCxnSpPr/>
          <p:nvPr/>
        </p:nvCxnSpPr>
        <p:spPr>
          <a:xfrm>
            <a:off x="266219" y="653964"/>
            <a:ext cx="6480720" cy="0"/>
          </a:xfrm>
          <a:prstGeom prst="line">
            <a:avLst/>
          </a:prstGeom>
        </p:spPr>
        <p:style>
          <a:lnRef idx="1">
            <a:schemeClr val="accent5"/>
          </a:lnRef>
          <a:fillRef idx="0">
            <a:schemeClr val="accent5"/>
          </a:fillRef>
          <a:effectRef idx="0">
            <a:schemeClr val="accent5"/>
          </a:effectRef>
          <a:fontRef idx="minor">
            <a:schemeClr val="tx1"/>
          </a:fontRef>
        </p:style>
      </p:cxnSp>
      <p:pic>
        <p:nvPicPr>
          <p:cNvPr id="10" name="Picture 9">
            <a:extLst>
              <a:ext uri="{FF2B5EF4-FFF2-40B4-BE49-F238E27FC236}">
                <a16:creationId xmlns:a16="http://schemas.microsoft.com/office/drawing/2014/main" id="{0CEEC5BD-EB3A-46CE-8C81-DB61E4C9A790}"/>
              </a:ext>
            </a:extLst>
          </p:cNvPr>
          <p:cNvPicPr>
            <a:picLocks noChangeAspect="1"/>
          </p:cNvPicPr>
          <p:nvPr/>
        </p:nvPicPr>
        <p:blipFill>
          <a:blip r:embed="rId3"/>
          <a:stretch>
            <a:fillRect/>
          </a:stretch>
        </p:blipFill>
        <p:spPr>
          <a:xfrm>
            <a:off x="7060523" y="476672"/>
            <a:ext cx="1997941" cy="4852143"/>
          </a:xfrm>
          <a:prstGeom prst="rect">
            <a:avLst/>
          </a:prstGeom>
        </p:spPr>
      </p:pic>
    </p:spTree>
    <p:extLst>
      <p:ext uri="{BB962C8B-B14F-4D97-AF65-F5344CB8AC3E}">
        <p14:creationId xmlns:p14="http://schemas.microsoft.com/office/powerpoint/2010/main" val="39773857"/>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4B6E6B4-3274-4938-9F92-34F6D9D36AB2}"/>
              </a:ext>
            </a:extLst>
          </p:cNvPr>
          <p:cNvCxnSpPr>
            <a:cxnSpLocks/>
          </p:cNvCxnSpPr>
          <p:nvPr/>
        </p:nvCxnSpPr>
        <p:spPr>
          <a:xfrm>
            <a:off x="323528" y="638689"/>
            <a:ext cx="6264696" cy="0"/>
          </a:xfrm>
          <a:prstGeom prst="line">
            <a:avLst/>
          </a:prstGeom>
        </p:spPr>
        <p:style>
          <a:lnRef idx="1">
            <a:schemeClr val="accent5"/>
          </a:lnRef>
          <a:fillRef idx="0">
            <a:schemeClr val="accent5"/>
          </a:fillRef>
          <a:effectRef idx="0">
            <a:schemeClr val="accent5"/>
          </a:effectRef>
          <a:fontRef idx="minor">
            <a:schemeClr val="tx1"/>
          </a:fontRef>
        </p:style>
      </p:cxnSp>
      <p:sp>
        <p:nvSpPr>
          <p:cNvPr id="16" name="TextBox 15">
            <a:extLst>
              <a:ext uri="{FF2B5EF4-FFF2-40B4-BE49-F238E27FC236}">
                <a16:creationId xmlns:a16="http://schemas.microsoft.com/office/drawing/2014/main" id="{ABF8AE9E-6848-4D4A-B6AD-6B968DDC33A0}"/>
              </a:ext>
            </a:extLst>
          </p:cNvPr>
          <p:cNvSpPr txBox="1"/>
          <p:nvPr/>
        </p:nvSpPr>
        <p:spPr>
          <a:xfrm>
            <a:off x="490269" y="4439154"/>
            <a:ext cx="2211524" cy="769441"/>
          </a:xfrm>
          <a:prstGeom prst="rect">
            <a:avLst/>
          </a:prstGeom>
          <a:noFill/>
        </p:spPr>
        <p:txBody>
          <a:bodyPr wrap="square" rtlCol="0">
            <a:spAutoFit/>
          </a:bodyPr>
          <a:lstStyle/>
          <a:p>
            <a:r>
              <a:rPr lang="en-ZA" sz="2200" b="1">
                <a:solidFill>
                  <a:srgbClr val="31859C"/>
                </a:solidFill>
                <a:latin typeface="Trebuchet MS" panose="020B0603020202020204" pitchFamily="34" charset="0"/>
              </a:rPr>
              <a:t>PIETER VAN DER MERWE</a:t>
            </a:r>
          </a:p>
        </p:txBody>
      </p:sp>
      <p:sp>
        <p:nvSpPr>
          <p:cNvPr id="11" name="Content Placeholder 3">
            <a:extLst>
              <a:ext uri="{FF2B5EF4-FFF2-40B4-BE49-F238E27FC236}">
                <a16:creationId xmlns:a16="http://schemas.microsoft.com/office/drawing/2014/main" id="{9D7C175B-7B4D-4573-97D3-91F776CF1FF1}"/>
              </a:ext>
            </a:extLst>
          </p:cNvPr>
          <p:cNvSpPr txBox="1">
            <a:spLocks/>
          </p:cNvSpPr>
          <p:nvPr/>
        </p:nvSpPr>
        <p:spPr>
          <a:xfrm>
            <a:off x="2910104" y="1268760"/>
            <a:ext cx="5868144" cy="4215080"/>
          </a:xfrm>
          <a:prstGeom prst="rect">
            <a:avLst/>
          </a:prstGeom>
        </p:spPr>
        <p:txBody>
          <a:bodyPr/>
          <a:lstStyle>
            <a:lvl1pPr marL="342900" indent="-342900" algn="l" defTabSz="457200" rtl="0" eaLnBrk="1" latinLnBrk="0" hangingPunct="1">
              <a:spcBef>
                <a:spcPct val="20000"/>
              </a:spcBef>
              <a:buFont typeface="Arial"/>
              <a:buNone/>
              <a:defRPr sz="2400" b="1" kern="1200" baseline="0">
                <a:solidFill>
                  <a:schemeClr val="bg1">
                    <a:lumMod val="65000"/>
                  </a:schemeClr>
                </a:solidFill>
                <a:latin typeface="Arial"/>
                <a:ea typeface="+mn-ea"/>
                <a:cs typeface="Arial"/>
              </a:defRPr>
            </a:lvl1pPr>
            <a:lvl2pPr marL="742950" indent="-285750" algn="l" defTabSz="457200" rtl="0" eaLnBrk="1" latinLnBrk="0" hangingPunct="1">
              <a:spcBef>
                <a:spcPct val="20000"/>
              </a:spcBef>
              <a:buFont typeface="Arial"/>
              <a:buNone/>
              <a:defRPr sz="1800" b="1" kern="1200" baseline="0">
                <a:solidFill>
                  <a:srgbClr val="595959"/>
                </a:solidFill>
                <a:latin typeface="Arial"/>
                <a:ea typeface="+mn-ea"/>
                <a:cs typeface="Arial"/>
              </a:defRPr>
            </a:lvl2pPr>
            <a:lvl3pPr marL="1257300" indent="-342900" algn="l" defTabSz="457200" rtl="0" eaLnBrk="1" latinLnBrk="0" hangingPunct="1">
              <a:spcBef>
                <a:spcPct val="20000"/>
              </a:spcBef>
              <a:buClr>
                <a:srgbClr val="A6A6A6"/>
              </a:buClr>
              <a:buFont typeface="+mj-lt"/>
              <a:buAutoNum type="arabicPeriod"/>
              <a:defRPr sz="16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ZA" sz="1550" b="0" dirty="0" err="1">
                <a:solidFill>
                  <a:schemeClr val="tx1">
                    <a:lumMod val="65000"/>
                    <a:lumOff val="35000"/>
                  </a:schemeClr>
                </a:solidFill>
                <a:latin typeface="Trebuchet MS" panose="020B0603020202020204" pitchFamily="34" charset="0"/>
              </a:rPr>
              <a:t>Mcom</a:t>
            </a:r>
            <a:r>
              <a:rPr lang="en-ZA" sz="1550" b="0" dirty="0">
                <a:solidFill>
                  <a:schemeClr val="tx1">
                    <a:lumMod val="65000"/>
                    <a:lumOff val="35000"/>
                  </a:schemeClr>
                </a:solidFill>
                <a:latin typeface="Trebuchet MS" panose="020B0603020202020204" pitchFamily="34" charset="0"/>
              </a:rPr>
              <a:t> (Investment Management),FCIS</a:t>
            </a:r>
          </a:p>
          <a:p>
            <a:pPr marL="0" indent="0"/>
            <a:endParaRPr lang="en-ZA" sz="1550" b="0" dirty="0">
              <a:solidFill>
                <a:schemeClr val="tx1">
                  <a:lumMod val="65000"/>
                  <a:lumOff val="35000"/>
                </a:schemeClr>
              </a:solidFill>
              <a:latin typeface="Trebuchet MS" panose="020B0603020202020204" pitchFamily="34" charset="0"/>
            </a:endParaRPr>
          </a:p>
          <a:p>
            <a:pPr marL="285750" indent="-285750">
              <a:buFont typeface="Arial" panose="020B0604020202020204" pitchFamily="34" charset="0"/>
              <a:buChar char="•"/>
            </a:pPr>
            <a:r>
              <a:rPr lang="en-ZA" sz="1550" b="0" dirty="0">
                <a:solidFill>
                  <a:schemeClr val="tx1">
                    <a:lumMod val="65000"/>
                    <a:lumOff val="35000"/>
                  </a:schemeClr>
                </a:solidFill>
                <a:latin typeface="Trebuchet MS" panose="020B0603020202020204" pitchFamily="34" charset="0"/>
              </a:rPr>
              <a:t>Head of Credit at AAM</a:t>
            </a:r>
          </a:p>
          <a:p>
            <a:pPr marL="285750" indent="-285750">
              <a:buFont typeface="Arial" panose="020B0604020202020204" pitchFamily="34" charset="0"/>
              <a:buChar char="•"/>
            </a:pPr>
            <a:r>
              <a:rPr lang="en-ZA" sz="1550" b="0" dirty="0">
                <a:solidFill>
                  <a:schemeClr val="tx1">
                    <a:lumMod val="65000"/>
                    <a:lumOff val="35000"/>
                  </a:schemeClr>
                </a:solidFill>
                <a:latin typeface="Trebuchet MS" panose="020B0603020202020204" pitchFamily="34" charset="0"/>
              </a:rPr>
              <a:t>Senior Portfolio Manager at AAM</a:t>
            </a:r>
          </a:p>
          <a:p>
            <a:pPr marL="285750" indent="-285750">
              <a:buFont typeface="Arial" panose="020B0604020202020204" pitchFamily="34" charset="0"/>
              <a:buChar char="•"/>
            </a:pPr>
            <a:r>
              <a:rPr lang="en-ZA" sz="1550" b="0" dirty="0">
                <a:solidFill>
                  <a:schemeClr val="tx1">
                    <a:lumMod val="65000"/>
                    <a:lumOff val="35000"/>
                  </a:schemeClr>
                </a:solidFill>
                <a:latin typeface="Trebuchet MS" panose="020B0603020202020204" pitchFamily="34" charset="0"/>
              </a:rPr>
              <a:t>26 years industry experience</a:t>
            </a:r>
          </a:p>
          <a:p>
            <a:pPr marL="285750" indent="-285750">
              <a:buFont typeface="Arial" panose="020B0604020202020204" pitchFamily="34" charset="0"/>
              <a:buChar char="•"/>
            </a:pPr>
            <a:r>
              <a:rPr lang="en-ZA" sz="1550" b="0" dirty="0">
                <a:solidFill>
                  <a:schemeClr val="tx1">
                    <a:lumMod val="65000"/>
                    <a:lumOff val="35000"/>
                  </a:schemeClr>
                </a:solidFill>
                <a:latin typeface="Trebuchet MS" panose="020B0603020202020204" pitchFamily="34" charset="0"/>
              </a:rPr>
              <a:t>Together with the AAM team, Pieter is responsible for the credit risk management and monitoring duties for the Fund</a:t>
            </a:r>
          </a:p>
          <a:p>
            <a:pPr marL="285750" indent="-285750">
              <a:buFont typeface="Arial" panose="020B0604020202020204" pitchFamily="34" charset="0"/>
              <a:buChar char="•"/>
            </a:pPr>
            <a:r>
              <a:rPr lang="en-ZA" sz="1550" b="0" dirty="0">
                <a:solidFill>
                  <a:schemeClr val="tx1">
                    <a:lumMod val="65000"/>
                    <a:lumOff val="35000"/>
                  </a:schemeClr>
                </a:solidFill>
                <a:latin typeface="Trebuchet MS" panose="020B0603020202020204" pitchFamily="34" charset="0"/>
              </a:rPr>
              <a:t>Pieter is a member of the Fund’s Investment Credit Committee together with the Portfolio Managers at Southchester</a:t>
            </a:r>
          </a:p>
          <a:p>
            <a:pPr marL="0" indent="0"/>
            <a:endParaRPr lang="en-ZA" sz="1550" b="0" dirty="0">
              <a:solidFill>
                <a:schemeClr val="tx1">
                  <a:lumMod val="65000"/>
                  <a:lumOff val="35000"/>
                </a:schemeClr>
              </a:solidFill>
              <a:latin typeface="Trebuchet MS" panose="020B0603020202020204" pitchFamily="34" charset="0"/>
            </a:endParaRPr>
          </a:p>
          <a:p>
            <a:pPr marL="0" indent="0"/>
            <a:r>
              <a:rPr lang="en-ZA" sz="1550" b="0" dirty="0">
                <a:solidFill>
                  <a:schemeClr val="tx1">
                    <a:lumMod val="65000"/>
                    <a:lumOff val="35000"/>
                  </a:schemeClr>
                </a:solidFill>
                <a:latin typeface="Trebuchet MS" panose="020B0603020202020204" pitchFamily="34" charset="0"/>
              </a:rPr>
              <a:t>Prior to joining AAM in 2016, he was responsible for credit portfolio management at Absa Corporate and Investment Bank</a:t>
            </a:r>
          </a:p>
          <a:p>
            <a:endParaRPr lang="en-ZA" sz="1550" b="0" dirty="0"/>
          </a:p>
          <a:p>
            <a:pPr marL="0" indent="0" algn="just"/>
            <a:endParaRPr lang="en-ZA" sz="1600" b="0" dirty="0">
              <a:solidFill>
                <a:schemeClr val="tx1">
                  <a:lumMod val="65000"/>
                  <a:lumOff val="35000"/>
                </a:schemeClr>
              </a:solidFill>
              <a:latin typeface="Trebuchet MS" panose="020B0603020202020204" pitchFamily="34" charset="0"/>
            </a:endParaRPr>
          </a:p>
          <a:p>
            <a:pPr marL="0" indent="0" algn="just">
              <a:spcBef>
                <a:spcPts val="0"/>
              </a:spcBef>
              <a:buClr>
                <a:srgbClr val="00B0F0"/>
              </a:buClr>
            </a:pPr>
            <a:endParaRPr lang="en-ZA" sz="2000" b="0" dirty="0">
              <a:solidFill>
                <a:schemeClr val="tx1">
                  <a:lumMod val="65000"/>
                  <a:lumOff val="35000"/>
                </a:schemeClr>
              </a:solidFill>
              <a:latin typeface="Trebuchet MS" panose="020B0603020202020204" pitchFamily="34" charset="0"/>
            </a:endParaRPr>
          </a:p>
          <a:p>
            <a:pPr marL="0" indent="0" algn="just">
              <a:spcBef>
                <a:spcPts val="0"/>
              </a:spcBef>
              <a:buClr>
                <a:srgbClr val="00B0F0"/>
              </a:buClr>
            </a:pPr>
            <a:endParaRPr lang="en-ZA" sz="1600" b="0" dirty="0">
              <a:solidFill>
                <a:schemeClr val="tx1">
                  <a:lumMod val="65000"/>
                  <a:lumOff val="35000"/>
                </a:schemeClr>
              </a:solidFill>
              <a:latin typeface="Trebuchet MS" panose="020B0603020202020204" pitchFamily="34" charset="0"/>
            </a:endParaRPr>
          </a:p>
          <a:p>
            <a:pPr marL="0" indent="0" algn="just">
              <a:spcBef>
                <a:spcPts val="0"/>
              </a:spcBef>
              <a:buClr>
                <a:srgbClr val="00B0F0"/>
              </a:buClr>
            </a:pPr>
            <a:endParaRPr lang="en-ZA" sz="1600" dirty="0">
              <a:solidFill>
                <a:schemeClr val="tx1">
                  <a:lumMod val="65000"/>
                  <a:lumOff val="35000"/>
                </a:schemeClr>
              </a:solidFill>
              <a:latin typeface="Trebuchet MS" panose="020B0603020202020204" pitchFamily="34" charset="0"/>
            </a:endParaRPr>
          </a:p>
        </p:txBody>
      </p:sp>
      <p:sp>
        <p:nvSpPr>
          <p:cNvPr id="10" name="Title 2"/>
          <p:cNvSpPr>
            <a:spLocks noGrp="1"/>
          </p:cNvSpPr>
          <p:nvPr>
            <p:ph type="title"/>
          </p:nvPr>
        </p:nvSpPr>
        <p:spPr>
          <a:xfrm>
            <a:off x="112768" y="158498"/>
            <a:ext cx="7004918" cy="478772"/>
          </a:xfrm>
        </p:spPr>
        <p:txBody>
          <a:bodyPr/>
          <a:lstStyle/>
          <a:p>
            <a:pPr marL="715963" indent="-628650" algn="l">
              <a:defRPr/>
            </a:pPr>
            <a:r>
              <a:rPr lang="en-US" sz="2600" b="1">
                <a:solidFill>
                  <a:srgbClr val="31859C"/>
                </a:solidFill>
                <a:latin typeface="Trebuchet MS" panose="020B0603020202020204" pitchFamily="34" charset="0"/>
              </a:rPr>
              <a:t>ABSA  ALTERNATIVE ASSET MANAGEMENT</a:t>
            </a:r>
          </a:p>
        </p:txBody>
      </p:sp>
      <p:pic>
        <p:nvPicPr>
          <p:cNvPr id="2050" name="Picture 2"/>
          <p:cNvPicPr>
            <a:picLocks noChangeAspect="1" noChangeArrowheads="1"/>
          </p:cNvPicPr>
          <p:nvPr/>
        </p:nvPicPr>
        <p:blipFill>
          <a:blip r:embed="rId2"/>
          <a:srcRect/>
          <a:stretch>
            <a:fillRect/>
          </a:stretch>
        </p:blipFill>
        <p:spPr bwMode="auto">
          <a:xfrm>
            <a:off x="323528" y="1484784"/>
            <a:ext cx="2441369" cy="2687680"/>
          </a:xfrm>
          <a:prstGeom prst="rect">
            <a:avLst/>
          </a:prstGeom>
          <a:noFill/>
          <a:ln w="9525">
            <a:noFill/>
            <a:miter lim="800000"/>
            <a:headEnd/>
            <a:tailEnd/>
          </a:ln>
        </p:spPr>
      </p:pic>
    </p:spTree>
    <p:extLst>
      <p:ext uri="{BB962C8B-B14F-4D97-AF65-F5344CB8AC3E}">
        <p14:creationId xmlns:p14="http://schemas.microsoft.com/office/powerpoint/2010/main" val="25181478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_DVGWMupfkGsXS6xSUUnEA"/>
</p:tagLst>
</file>

<file path=ppt/theme/theme1.xml><?xml version="1.0" encoding="utf-8"?>
<a:theme xmlns:a="http://schemas.openxmlformats.org/drawingml/2006/main" name="Southchester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C791D0C360F74980C28E57EA127E7A" ma:contentTypeVersion="9" ma:contentTypeDescription="Create a new document." ma:contentTypeScope="" ma:versionID="309fdd0b53b7d8b2370112786507a7de">
  <xsd:schema xmlns:xsd="http://www.w3.org/2001/XMLSchema" xmlns:xs="http://www.w3.org/2001/XMLSchema" xmlns:p="http://schemas.microsoft.com/office/2006/metadata/properties" xmlns:ns2="d397b3d7-2519-4a3e-9cc4-61de37a3e347" xmlns:ns3="3ee8d8e2-02a3-417e-88e3-d806c8bf0e3d" targetNamespace="http://schemas.microsoft.com/office/2006/metadata/properties" ma:root="true" ma:fieldsID="7b5da224e3021a62903dc101d3f9a7cf" ns2:_="" ns3:_="">
    <xsd:import namespace="d397b3d7-2519-4a3e-9cc4-61de37a3e347"/>
    <xsd:import namespace="3ee8d8e2-02a3-417e-88e3-d806c8bf0e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7b3d7-2519-4a3e-9cc4-61de37a3e34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e8d8e2-02a3-417e-88e3-d806c8bf0e3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6FC4B8-D8D1-44DC-95E5-E69594B5E91D}">
  <ds:schemaRefs>
    <ds:schemaRef ds:uri="d397b3d7-2519-4a3e-9cc4-61de37a3e347"/>
    <ds:schemaRef ds:uri="http://schemas.microsoft.com/office/infopath/2007/PartnerControls"/>
    <ds:schemaRef ds:uri="http://purl.org/dc/dcmitype/"/>
    <ds:schemaRef ds:uri="http://www.w3.org/XML/1998/namespace"/>
    <ds:schemaRef ds:uri="http://schemas.openxmlformats.org/package/2006/metadata/core-properties"/>
    <ds:schemaRef ds:uri="http://schemas.microsoft.com/office/2006/documentManagement/types"/>
    <ds:schemaRef ds:uri="3ee8d8e2-02a3-417e-88e3-d806c8bf0e3d"/>
    <ds:schemaRef ds:uri="http://purl.org/dc/term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5C825008-9A22-4652-A371-7C4DFE5D55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7b3d7-2519-4a3e-9cc4-61de37a3e347"/>
    <ds:schemaRef ds:uri="3ee8d8e2-02a3-417e-88e3-d806c8bf0e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B0162B-9421-476B-B66E-BB0C3AA1AA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Southchester_template</Template>
  <TotalTime>113</TotalTime>
  <Words>1409</Words>
  <Application>Microsoft Office PowerPoint</Application>
  <PresentationFormat>On-screen Show (4:3)</PresentationFormat>
  <Paragraphs>192</Paragraphs>
  <Slides>24</Slides>
  <Notes>4</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Barclays</vt:lpstr>
      <vt:lpstr>Calibri</vt:lpstr>
      <vt:lpstr>Courier New</vt:lpstr>
      <vt:lpstr>Expert Sans Extra Light</vt:lpstr>
      <vt:lpstr>Garamond</vt:lpstr>
      <vt:lpstr>Trebuchet MS</vt:lpstr>
      <vt:lpstr>Wingdings</vt:lpstr>
      <vt:lpstr>Southchester_template</vt:lpstr>
      <vt:lpstr>Office Theme</vt:lpstr>
      <vt:lpstr>PowerPoint Presentation</vt:lpstr>
      <vt:lpstr>WE WILL COVER</vt:lpstr>
      <vt:lpstr>KEY PARTIES</vt:lpstr>
      <vt:lpstr>SOUTHCHESTER INVESTMENT MANAGERS</vt:lpstr>
      <vt:lpstr>SOUTHCHESTER INVESTMENT MANAGERS</vt:lpstr>
      <vt:lpstr>SOUTHCHESTER INVESTMENT MANAGERS</vt:lpstr>
      <vt:lpstr>SOUTHCHESTER INVESTMENT MANAGERS</vt:lpstr>
      <vt:lpstr>ABSA  ALTERNATIVE ASSET MANAGEMENT</vt:lpstr>
      <vt:lpstr>ABSA  ALTERNATIVE ASSET MANAGEMENT</vt:lpstr>
      <vt:lpstr>SCOI FUND – AAM KEY PEOPLE (Proposal for Marketing Pres)</vt:lpstr>
      <vt:lpstr>PowerPoint Presentation</vt:lpstr>
      <vt:lpstr>FUND CHARACTERISTICS </vt:lpstr>
      <vt:lpstr>INVESTOR PROFILE </vt:lpstr>
      <vt:lpstr>KEY QUESTIONS INVESTORS ASK</vt:lpstr>
      <vt:lpstr>INVESTMENTS</vt:lpstr>
      <vt:lpstr>PORTFOLIO EXPOSURE </vt:lpstr>
      <vt:lpstr>PROTECTED EQUITY </vt:lpstr>
      <vt:lpstr>LIQUIDITY </vt:lpstr>
      <vt:lpstr>PowerPoint Presentation</vt:lpstr>
      <vt:lpstr>SCOI FUND – YIELD BENEFIT CALCULATION FOR INDIVIDUALS</vt:lpstr>
      <vt:lpstr>SCOI FUND – YIELD BENEFIT CALCULATION FOR COMPANIES</vt:lpstr>
      <vt:lpstr>SCOI FUND – CLASSES, FEES AND YIELDS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Gregg Bayly</dc:creator>
  <cp:lastModifiedBy>Solman Koele</cp:lastModifiedBy>
  <cp:revision>18</cp:revision>
  <cp:lastPrinted>2018-01-30T09:16:12Z</cp:lastPrinted>
  <dcterms:created xsi:type="dcterms:W3CDTF">2012-06-22T14:11:46Z</dcterms:created>
  <dcterms:modified xsi:type="dcterms:W3CDTF">2021-01-10T20:49:42Z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0x010100FFC791D0C360F74980C28E57EA127E7A</vt:lpwstr>
  </property>
</Properties>
</file>